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  <p:sldMasterId id="2147483674" r:id="rId2"/>
    <p:sldMasterId id="2147483689" r:id="rId3"/>
  </p:sldMasterIdLst>
  <p:notesMasterIdLst>
    <p:notesMasterId r:id="rId63"/>
  </p:notesMasterIdLst>
  <p:handoutMasterIdLst>
    <p:handoutMasterId r:id="rId64"/>
  </p:handoutMasterIdLst>
  <p:sldIdLst>
    <p:sldId id="269" r:id="rId4"/>
    <p:sldId id="271" r:id="rId5"/>
    <p:sldId id="310" r:id="rId6"/>
    <p:sldId id="313" r:id="rId7"/>
    <p:sldId id="314" r:id="rId8"/>
    <p:sldId id="311" r:id="rId9"/>
    <p:sldId id="315" r:id="rId10"/>
    <p:sldId id="316" r:id="rId11"/>
    <p:sldId id="317" r:id="rId12"/>
    <p:sldId id="318" r:id="rId13"/>
    <p:sldId id="319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20" r:id="rId50"/>
    <p:sldId id="321" r:id="rId51"/>
    <p:sldId id="329" r:id="rId52"/>
    <p:sldId id="323" r:id="rId53"/>
    <p:sldId id="330" r:id="rId54"/>
    <p:sldId id="325" r:id="rId55"/>
    <p:sldId id="326" r:id="rId56"/>
    <p:sldId id="327" r:id="rId57"/>
    <p:sldId id="328" r:id="rId58"/>
    <p:sldId id="331" r:id="rId59"/>
    <p:sldId id="332" r:id="rId60"/>
    <p:sldId id="333" r:id="rId61"/>
    <p:sldId id="309" r:id="rId62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1F3"/>
    <a:srgbClr val="A1F2FF"/>
    <a:srgbClr val="B424B8"/>
    <a:srgbClr val="650767"/>
    <a:srgbClr val="00CC06"/>
    <a:srgbClr val="CC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56" autoAdjust="0"/>
    <p:restoredTop sz="77487" autoAdjust="0"/>
  </p:normalViewPr>
  <p:slideViewPr>
    <p:cSldViewPr snapToGrid="0">
      <p:cViewPr varScale="1">
        <p:scale>
          <a:sx n="104" d="100"/>
          <a:sy n="104" d="100"/>
        </p:scale>
        <p:origin x="-15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042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r">
              <a:defRPr sz="1200"/>
            </a:lvl1pPr>
          </a:lstStyle>
          <a:p>
            <a:fld id="{5F567952-1C07-4670-9052-CC0A48364281}" type="datetimeFigureOut">
              <a:rPr lang="en-US" smtClean="0"/>
              <a:t>11/9/16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r">
              <a:defRPr sz="1200"/>
            </a:lvl1pPr>
          </a:lstStyle>
          <a:p>
            <a:fld id="{52E97AAC-867A-455D-81E7-A7D04CDAF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72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0.png>
</file>

<file path=ppt/media/image81.png>
</file>

<file path=ppt/media/image82.png>
</file>

<file path=ppt/media/image83.png>
</file>

<file path=ppt/media/image8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r">
              <a:defRPr sz="1300"/>
            </a:lvl1pPr>
          </a:lstStyle>
          <a:p>
            <a:fld id="{19FE052C-998B-4B08-8852-445E80429695}" type="datetimeFigureOut">
              <a:rPr lang="en-US" smtClean="0"/>
              <a:pPr/>
              <a:t>11/9/16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47" tIns="48324" rIns="96647" bIns="4832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47" tIns="48324" rIns="96647" bIns="4832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r">
              <a:defRPr sz="1300"/>
            </a:lvl1pPr>
          </a:lstStyle>
          <a:p>
            <a:fld id="{BC2CD6EC-C0D4-46F8-B0D1-9A2D7EFD51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37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1B9B2F5-6241-FD45-91DC-D918E0BF69D1}" type="slidenum">
              <a:rPr lang="en-US" sz="1200"/>
              <a:pPr/>
              <a:t>13</a:t>
            </a:fld>
            <a:endParaRPr lang="en-US" sz="1200"/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53E04127-8055-8246-BAE9-1DEE6D61B3BD}" type="slidenum">
              <a:rPr lang="en-US" sz="1200"/>
              <a:pPr/>
              <a:t>28</a:t>
            </a:fld>
            <a:endParaRPr lang="en-US" sz="1200"/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D79ABB0-F804-7545-AEE2-BEFE0C02E26C}" type="slidenum">
              <a:rPr lang="en-US" sz="1200"/>
              <a:pPr/>
              <a:t>29</a:t>
            </a:fld>
            <a:endParaRPr lang="en-US" sz="1200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87474B63-8A28-1244-A503-DF95599EDB80}" type="slidenum">
              <a:rPr lang="en-US" sz="1200"/>
              <a:pPr/>
              <a:t>31</a:t>
            </a:fld>
            <a:endParaRPr lang="en-US" sz="1200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4957C0D3-C912-7442-97D2-BEAB5C9CAB6E}" type="slidenum">
              <a:rPr lang="en-US" sz="1200"/>
              <a:pPr/>
              <a:t>32</a:t>
            </a:fld>
            <a:endParaRPr lang="en-US" sz="1200"/>
          </a:p>
        </p:txBody>
      </p:sp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50F1EAB4-B532-B240-8F31-8D086E167573}" type="slidenum">
              <a:rPr lang="en-US" sz="1200"/>
              <a:pPr/>
              <a:t>33</a:t>
            </a:fld>
            <a:endParaRPr lang="en-US" sz="1200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6162" tIns="48081" rIns="96162" bIns="48081"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E7FBF68A-E2B6-D54E-B461-82B5D6A5A700}" type="slidenum">
              <a:rPr lang="en-US" sz="1200"/>
              <a:pPr/>
              <a:t>34</a:t>
            </a:fld>
            <a:endParaRPr lang="en-US" sz="1200"/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4FAF64FD-469D-8844-BD0F-0672BC56F0D5}" type="slidenum">
              <a:rPr lang="en-US" sz="1200"/>
              <a:pPr/>
              <a:t>35</a:t>
            </a:fld>
            <a:endParaRPr lang="en-US" sz="120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0725"/>
            <a:ext cx="4795838" cy="3597275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6269" tIns="48135" rIns="96269" bIns="48135"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663AD34E-B427-6E49-BD34-6B788DC4A9B7}" type="slidenum">
              <a:rPr lang="en-US" sz="1200"/>
              <a:pPr/>
              <a:t>36</a:t>
            </a:fld>
            <a:endParaRPr lang="en-US" sz="1200"/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3EE2E5B6-265A-CD4C-AA03-4B94D25B0CB0}" type="slidenum">
              <a:rPr lang="en-US" sz="1200"/>
              <a:pPr/>
              <a:t>37</a:t>
            </a:fld>
            <a:endParaRPr lang="en-US" sz="1200"/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E57BF954-E2AB-A448-AC39-4392E38F0347}" type="slidenum">
              <a:rPr lang="en-US" sz="1200"/>
              <a:pPr/>
              <a:t>38</a:t>
            </a:fld>
            <a:endParaRPr lang="en-US" sz="1200"/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6162" tIns="48081" rIns="96162" bIns="48081"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C9CF64AA-993F-5B42-9A79-116897FE2844}" type="slidenum">
              <a:rPr lang="en-US" sz="1200"/>
              <a:pPr/>
              <a:t>14</a:t>
            </a:fld>
            <a:endParaRPr lang="en-US" sz="1200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6274" tIns="48137" rIns="96274" bIns="48137"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982E3674-048A-2540-AEF9-864D51AC9217}" type="slidenum">
              <a:rPr lang="en-US" sz="1200"/>
              <a:pPr/>
              <a:t>39</a:t>
            </a:fld>
            <a:endParaRPr lang="en-US" sz="120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0600" cy="3600450"/>
          </a:xfrm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3378B974-12B9-FD4E-8579-EAA8DF05CA2E}" type="slidenum">
              <a:rPr lang="en-US" sz="1200"/>
              <a:pPr/>
              <a:t>40</a:t>
            </a:fld>
            <a:endParaRPr lang="en-US" sz="1200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0600" cy="3600450"/>
          </a:xfrm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A17C6B9F-830A-4D48-82F0-47A462C63496}" type="slidenum">
              <a:rPr lang="en-US" sz="1200"/>
              <a:pPr/>
              <a:t>41</a:t>
            </a:fld>
            <a:endParaRPr lang="en-US" sz="1200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0600" cy="3600450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55B23C04-21AE-C04B-A2D9-80DECCA299D2}" type="slidenum">
              <a:rPr lang="en-US" sz="1200"/>
              <a:pPr/>
              <a:t>42</a:t>
            </a:fld>
            <a:endParaRPr lang="en-US" sz="1200"/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0600" cy="3600450"/>
          </a:xfrm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7DE3BE41-A285-3B49-9C51-F6523B69206B}" type="slidenum">
              <a:rPr lang="en-US" sz="1200"/>
              <a:pPr/>
              <a:t>43</a:t>
            </a:fld>
            <a:endParaRPr lang="en-US" sz="1200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0600" cy="3600450"/>
          </a:xfrm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0C031B3-032E-1F4D-BA1A-F8492A9AF874}" type="slidenum">
              <a:rPr lang="en-US" sz="1200"/>
              <a:pPr/>
              <a:t>44</a:t>
            </a:fld>
            <a:endParaRPr lang="en-US" sz="1200"/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0600" cy="3600450"/>
          </a:xfrm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54992355-A552-3B44-83EF-61221477DE38}" type="slidenum">
              <a:rPr lang="en-US" sz="1200"/>
              <a:pPr/>
              <a:t>45</a:t>
            </a:fld>
            <a:endParaRPr lang="en-US" sz="1200"/>
          </a:p>
        </p:txBody>
      </p:sp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0600" cy="3600450"/>
          </a:xfrm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BABF27A5-918B-4041-8E92-688276BD3457}" type="slidenum">
              <a:rPr lang="en-US" sz="1200"/>
              <a:pPr/>
              <a:t>46</a:t>
            </a:fld>
            <a:endParaRPr lang="en-US" sz="1200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0600" cy="3600450"/>
          </a:xfrm>
          <a:ln/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211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3413E272-8DF2-244F-98DB-F49C0C787612}" type="slidenum">
              <a:rPr lang="en-US" sz="1200"/>
              <a:pPr/>
              <a:t>59</a:t>
            </a:fld>
            <a:endParaRPr lang="en-US" sz="1200"/>
          </a:p>
        </p:txBody>
      </p:sp>
      <p:sp>
        <p:nvSpPr>
          <p:cNvPr id="74754" name="Rectangle 2"/>
          <p:cNvSpPr>
            <a:spLocks noChangeArrowheads="1"/>
          </p:cNvSpPr>
          <p:nvPr/>
        </p:nvSpPr>
        <p:spPr bwMode="auto">
          <a:xfrm>
            <a:off x="4160838" y="4763"/>
            <a:ext cx="3187700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088" tIns="47544" rIns="95088" bIns="47544" anchor="ctr"/>
          <a:lstStyle/>
          <a:p>
            <a:endParaRPr lang="en-US"/>
          </a:p>
        </p:txBody>
      </p:sp>
      <p:sp>
        <p:nvSpPr>
          <p:cNvPr id="74755" name="Rectangle 3"/>
          <p:cNvSpPr>
            <a:spLocks noChangeArrowheads="1"/>
          </p:cNvSpPr>
          <p:nvPr/>
        </p:nvSpPr>
        <p:spPr bwMode="auto">
          <a:xfrm>
            <a:off x="4160838" y="9144000"/>
            <a:ext cx="3187700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0132" tIns="0" rIns="20132" bIns="0" anchor="b"/>
          <a:lstStyle/>
          <a:p>
            <a:pPr algn="r" defTabSz="966788"/>
            <a:r>
              <a:rPr lang="en-US" sz="1000" i="1"/>
              <a:t>15</a:t>
            </a:r>
          </a:p>
        </p:txBody>
      </p:sp>
      <p:sp>
        <p:nvSpPr>
          <p:cNvPr id="74756" name="Rectangle 4"/>
          <p:cNvSpPr>
            <a:spLocks noChangeArrowheads="1"/>
          </p:cNvSpPr>
          <p:nvPr/>
        </p:nvSpPr>
        <p:spPr bwMode="auto">
          <a:xfrm>
            <a:off x="-33338" y="9144000"/>
            <a:ext cx="31861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088" tIns="47544" rIns="95088" bIns="47544" anchor="ctr"/>
          <a:lstStyle/>
          <a:p>
            <a:endParaRPr lang="en-US"/>
          </a:p>
        </p:txBody>
      </p:sp>
      <p:sp>
        <p:nvSpPr>
          <p:cNvPr id="74757" name="Rectangle 5"/>
          <p:cNvSpPr>
            <a:spLocks noChangeArrowheads="1"/>
          </p:cNvSpPr>
          <p:nvPr/>
        </p:nvSpPr>
        <p:spPr bwMode="auto">
          <a:xfrm>
            <a:off x="-33338" y="4763"/>
            <a:ext cx="31861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088" tIns="47544" rIns="95088" bIns="47544" anchor="ctr"/>
          <a:lstStyle/>
          <a:p>
            <a:endParaRPr lang="en-US"/>
          </a:p>
        </p:txBody>
      </p:sp>
      <p:sp>
        <p:nvSpPr>
          <p:cNvPr id="74758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76313" y="4556125"/>
            <a:ext cx="5360987" cy="43243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7312" tIns="48658" rIns="97312" bIns="48658"/>
          <a:lstStyle/>
          <a:p>
            <a:endParaRPr lang="en-US" dirty="0">
              <a:latin typeface="Times New Roman" charset="0"/>
            </a:endParaRPr>
          </a:p>
        </p:txBody>
      </p:sp>
      <p:sp>
        <p:nvSpPr>
          <p:cNvPr id="74759" name="Rectangle 7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533525" y="887413"/>
            <a:ext cx="4248150" cy="3186112"/>
          </a:xfrm>
          <a:ln w="12700" cap="flat">
            <a:solidFill>
              <a:schemeClr val="tx1"/>
            </a:solidFill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CE9B50C5-8EA3-CF4C-A1C6-FFD2282DFC38}" type="slidenum">
              <a:rPr lang="en-US" sz="1200"/>
              <a:pPr/>
              <a:t>19</a:t>
            </a:fld>
            <a:endParaRPr lang="en-US" sz="1200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6274" tIns="48137" rIns="96274" bIns="48137"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6641B5DE-9FD3-2349-8223-30DC99E2FD41}" type="slidenum">
              <a:rPr lang="en-US" sz="1200"/>
              <a:pPr/>
              <a:t>20</a:t>
            </a:fld>
            <a:endParaRPr lang="en-US" sz="12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EF1388DD-EE2B-7746-89C5-D0B99982445F}" type="slidenum">
              <a:rPr lang="en-US" sz="1200"/>
              <a:pPr/>
              <a:t>21</a:t>
            </a:fld>
            <a:endParaRPr lang="en-US" sz="1200"/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6274" tIns="48137" rIns="96274" bIns="48137"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C436534F-82A2-5E4B-885D-61542F9BF7F5}" type="slidenum">
              <a:rPr lang="en-US" sz="1200"/>
              <a:pPr/>
              <a:t>22</a:t>
            </a:fld>
            <a:endParaRPr lang="en-US" sz="1200"/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6274" tIns="48137" rIns="96274" bIns="48137"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43FC0F0D-8EBC-8540-B3A3-3E369845985A}" type="slidenum">
              <a:rPr lang="en-US" sz="1200"/>
              <a:pPr/>
              <a:t>23</a:t>
            </a:fld>
            <a:endParaRPr lang="en-US" sz="1200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6274" tIns="48137" rIns="96274" bIns="48137"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9BB7BC93-D279-8945-B6C7-605E3B0DAAD1}" type="slidenum">
              <a:rPr lang="en-US" sz="1200"/>
              <a:pPr/>
              <a:t>24</a:t>
            </a:fld>
            <a:endParaRPr lang="en-US" sz="1200"/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1F76520-CF1C-894B-8276-7B66211A4BAF}" type="slidenum">
              <a:rPr lang="en-US" sz="1200"/>
              <a:pPr/>
              <a:t>26</a:t>
            </a:fld>
            <a:endParaRPr lang="en-US" sz="1200"/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0475" y="722313"/>
            <a:ext cx="4795838" cy="3597275"/>
          </a:xfrm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6274" tIns="48137" rIns="96274" bIns="48137"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-2.cs.cmu.edu/~modelcheck/onr/cip.htm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ack&amp;w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67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4" y="469200"/>
            <a:ext cx="7772400" cy="1308232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6494" y="1941516"/>
            <a:ext cx="5009103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-1" y="5967630"/>
            <a:ext cx="9144001" cy="890370"/>
          </a:xfrm>
          <a:prstGeom prst="rect">
            <a:avLst/>
          </a:prstGeom>
          <a:solidFill>
            <a:srgbClr val="FFFFFF">
              <a:alpha val="6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pic>
        <p:nvPicPr>
          <p:cNvPr id="9" name="Picture 8" descr="ecelogorb.psd"/>
          <p:cNvPicPr>
            <a:picLocks noChangeAspect="1"/>
          </p:cNvPicPr>
          <p:nvPr userDrawn="1"/>
        </p:nvPicPr>
        <p:blipFill>
          <a:blip r:embed="rId3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528" y="6080245"/>
            <a:ext cx="3275179" cy="655036"/>
          </a:xfrm>
          <a:prstGeom prst="rect">
            <a:avLst/>
          </a:prstGeom>
          <a:effectLst/>
        </p:spPr>
      </p:pic>
      <p:pic>
        <p:nvPicPr>
          <p:cNvPr id="10" name="Picture 9" descr="CMU_logo_horiz_black.eps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8519" y="6259200"/>
            <a:ext cx="3895838" cy="354413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37557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52357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3316288" y="1070426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3316288" y="5185226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457201" y="1070426"/>
            <a:ext cx="2859088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184071" y="145143"/>
            <a:ext cx="5959929" cy="7710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70650" y="6351588"/>
            <a:ext cx="267335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Line 4"/>
          <p:cNvSpPr>
            <a:spLocks noChangeShapeType="1"/>
          </p:cNvSpPr>
          <p:nvPr userDrawn="1"/>
        </p:nvSpPr>
        <p:spPr bwMode="auto">
          <a:xfrm flipV="1">
            <a:off x="657225" y="1270000"/>
            <a:ext cx="8153400" cy="0"/>
          </a:xfrm>
          <a:prstGeom prst="line">
            <a:avLst/>
          </a:prstGeom>
          <a:noFill/>
          <a:ln w="76200">
            <a:solidFill>
              <a:srgbClr val="00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Picture 8" descr="CMU logo">
            <a:hlinkClick r:id="rId3"/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6357938"/>
            <a:ext cx="3052763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 descr="cooltext63698992"/>
          <p:cNvPicPr>
            <a:picLocks noChangeAspect="1" noChangeArrowheads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76363" y="1322388"/>
            <a:ext cx="6461125" cy="92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27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5900" y="-152400"/>
            <a:ext cx="8928100" cy="1470025"/>
          </a:xfrm>
        </p:spPr>
        <p:txBody>
          <a:bodyPr/>
          <a:lstStyle>
            <a:lvl1pPr algn="ctr">
              <a:defRPr sz="2800" b="1">
                <a:latin typeface="Garamond" pitchFamily="-111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91180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50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32780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" y="762000"/>
            <a:ext cx="4343400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62000"/>
            <a:ext cx="4343400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05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23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4327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9500"/>
            <a:ext cx="8229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1pPr>
            <a:lvl2pPr>
              <a:buFont typeface="Wingdings" charset="2"/>
              <a:buChar char="§"/>
              <a:defRPr sz="1800">
                <a:solidFill>
                  <a:schemeClr val="accent2">
                    <a:lumMod val="50000"/>
                  </a:schemeClr>
                </a:solidFill>
                <a:latin typeface="Arial"/>
              </a:defRPr>
            </a:lvl2pPr>
            <a:lvl3pPr>
              <a:buFont typeface="Wingdings" charset="2"/>
              <a:buChar char="§"/>
              <a:defRPr sz="1800">
                <a:solidFill>
                  <a:schemeClr val="accent2">
                    <a:lumMod val="75000"/>
                  </a:schemeClr>
                </a:solidFill>
                <a:latin typeface="Arial"/>
              </a:defRPr>
            </a:lvl3pPr>
            <a:lvl4pPr>
              <a:buFont typeface="Wingdings" charset="2"/>
              <a:buChar char="§"/>
              <a:defRPr sz="16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91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14187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8232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32908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701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76200"/>
            <a:ext cx="2209800" cy="6629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" y="76200"/>
            <a:ext cx="6477000" cy="6629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266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0010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6200" y="762000"/>
            <a:ext cx="4343400" cy="5943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62000"/>
            <a:ext cx="4343400" cy="5943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140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0010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76200" y="762000"/>
            <a:ext cx="8839200" cy="5943600"/>
          </a:xfrm>
        </p:spPr>
        <p:txBody>
          <a:bodyPr/>
          <a:lstStyle/>
          <a:p>
            <a:pPr lvl="0"/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19229786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0010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6200" y="762000"/>
            <a:ext cx="8839200" cy="2895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" y="3810000"/>
            <a:ext cx="8839200" cy="2895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156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6923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2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71197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98577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16886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581813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28151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73747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042767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576241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5597679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02396-7450-FB4C-9683-1E6E6C84A44B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8E396-C98F-DC48-B2A4-1C16177F159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4141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7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4648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0214"/>
            <a:ext cx="4040188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70214"/>
            <a:ext cx="4041775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57200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49788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8" Type="http://schemas.openxmlformats.org/officeDocument/2006/relationships/image" Target="../media/image3.png"/><Relationship Id="rId19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8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9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9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eader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3359" y="264849"/>
            <a:ext cx="5102012" cy="542508"/>
          </a:xfrm>
          <a:prstGeom prst="rect">
            <a:avLst/>
          </a:prstGeom>
        </p:spPr>
      </p:pic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99306" y="274638"/>
            <a:ext cx="8387494" cy="532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edit Master title style</a:t>
            </a:r>
            <a:endParaRPr lang="en-US" dirty="0"/>
          </a:p>
        </p:txBody>
      </p:sp>
      <p:pic>
        <p:nvPicPr>
          <p:cNvPr id="9" name="Picture 8" descr="footer.png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7215" y="6267135"/>
            <a:ext cx="9189720" cy="611833"/>
          </a:xfrm>
          <a:prstGeom prst="rect">
            <a:avLst/>
          </a:prstGeom>
          <a:ln>
            <a:noFill/>
          </a:ln>
        </p:spPr>
      </p:pic>
      <p:pic>
        <p:nvPicPr>
          <p:cNvPr id="10" name="Picture 9" descr="ecelogorb.psd"/>
          <p:cNvPicPr>
            <a:picLocks noChangeAspect="1"/>
          </p:cNvPicPr>
          <p:nvPr userDrawn="1"/>
        </p:nvPicPr>
        <p:blipFill>
          <a:blip r:embed="rId18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350" y="6294367"/>
            <a:ext cx="2563296" cy="512659"/>
          </a:xfrm>
          <a:prstGeom prst="rect">
            <a:avLst/>
          </a:prstGeom>
          <a:effectLst/>
        </p:spPr>
      </p:pic>
      <p:pic>
        <p:nvPicPr>
          <p:cNvPr id="11" name="Picture 10" descr="CMU_logo_horiz_black.eps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3668" y="6393688"/>
            <a:ext cx="3714414" cy="337908"/>
          </a:xfrm>
          <a:prstGeom prst="rect">
            <a:avLst/>
          </a:prstGeom>
          <a:effectLst/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223845" y="63904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/>
          <p:cNvSpPr txBox="1"/>
          <p:nvPr userDrawn="1"/>
        </p:nvSpPr>
        <p:spPr>
          <a:xfrm>
            <a:off x="7377534" y="11545"/>
            <a:ext cx="20781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Embedded Real-Time Systems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73" r:id="rId3"/>
    <p:sldLayoutId id="2147483667" r:id="rId4"/>
    <p:sldLayoutId id="2147483668" r:id="rId5"/>
    <p:sldLayoutId id="2147483669" r:id="rId6"/>
    <p:sldLayoutId id="2147483670" r:id="rId7"/>
    <p:sldLayoutId id="2147483672" r:id="rId8"/>
    <p:sldLayoutId id="2147483657" r:id="rId9"/>
    <p:sldLayoutId id="2147483662" r:id="rId10"/>
    <p:sldLayoutId id="2147483649" r:id="rId11"/>
    <p:sldLayoutId id="2147483660" r:id="rId12"/>
    <p:sldLayoutId id="2147483658" r:id="rId13"/>
    <p:sldLayoutId id="2147483659" r:id="rId1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6200" y="76200"/>
            <a:ext cx="8001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762000"/>
            <a:ext cx="883920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0" y="685800"/>
            <a:ext cx="9144000" cy="0"/>
          </a:xfrm>
          <a:prstGeom prst="line">
            <a:avLst/>
          </a:prstGeom>
          <a:noFill/>
          <a:ln w="5715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374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+mj-lt"/>
          <a:ea typeface="ＭＳ Ｐゴシック" charset="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2288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6860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1432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6004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02396-7450-FB4C-9683-1E6E6C84A44B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11/9/16</a:t>
            </a:fld>
            <a:endParaRPr lang="en-US" smtClean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mtClean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8E396-C98F-DC48-B2A4-1C16177F159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465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jpeg"/><Relationship Id="rId3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25.jpe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E:Documents%20and%20Settings:lonnie:My%20Documents:LinuxQualityOfServiceTalkSupportingGraphs.xls!Hard!%5BLinuxQualityOfServiceTalkSupportingGraphs.xls%5DHard%20Chart%201" TargetMode="External"/><Relationship Id="rId5" Type="http://schemas.openxmlformats.org/officeDocument/2006/relationships/image" Target="../media/image27.emf"/><Relationship Id="rId6" Type="http://schemas.openxmlformats.org/officeDocument/2006/relationships/oleObject" Target="E:Documents%20and%20Settings:lonnie:My%20Documents:LinuxQualityOfServiceTalkSupportingGraphs.xls!Firm!%5BLinuxQualityOfServiceTalkSupportingGraphs.xls%5DFirm%20Chart%201" TargetMode="External"/><Relationship Id="rId7" Type="http://schemas.openxmlformats.org/officeDocument/2006/relationships/image" Target="../media/image28.emf"/><Relationship Id="rId8" Type="http://schemas.openxmlformats.org/officeDocument/2006/relationships/oleObject" Target="E:Documents%20and%20Settings:lonnie:My%20Documents:LinuxQualityOfServiceTalkSupportingGraphs.xls!Soft!%5BLinuxQualityOfServiceTalkSupportingGraphs.xls%5DSoft%20Chart%201" TargetMode="External"/><Relationship Id="rId9" Type="http://schemas.openxmlformats.org/officeDocument/2006/relationships/image" Target="../media/image2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2.xml.rels><?xml version="1.0" encoding="UTF-8" standalone="yes"?>
<Relationships xmlns="http://schemas.openxmlformats.org/package/2006/relationships"><Relationship Id="rId20" Type="http://schemas.openxmlformats.org/officeDocument/2006/relationships/image" Target="../media/image47.emf"/><Relationship Id="rId21" Type="http://schemas.openxmlformats.org/officeDocument/2006/relationships/image" Target="../media/image48.emf"/><Relationship Id="rId22" Type="http://schemas.openxmlformats.org/officeDocument/2006/relationships/image" Target="../media/image49.emf"/><Relationship Id="rId23" Type="http://schemas.openxmlformats.org/officeDocument/2006/relationships/image" Target="../media/image50.emf"/><Relationship Id="rId24" Type="http://schemas.openxmlformats.org/officeDocument/2006/relationships/image" Target="../media/image51.emf"/><Relationship Id="rId25" Type="http://schemas.openxmlformats.org/officeDocument/2006/relationships/image" Target="../media/image52.emf"/><Relationship Id="rId26" Type="http://schemas.openxmlformats.org/officeDocument/2006/relationships/image" Target="../media/image53.emf"/><Relationship Id="rId27" Type="http://schemas.openxmlformats.org/officeDocument/2006/relationships/image" Target="../media/image54.emf"/><Relationship Id="rId28" Type="http://schemas.openxmlformats.org/officeDocument/2006/relationships/image" Target="../media/image55.emf"/><Relationship Id="rId29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30" Type="http://schemas.openxmlformats.org/officeDocument/2006/relationships/image" Target="../media/image57.emf"/><Relationship Id="rId31" Type="http://schemas.openxmlformats.org/officeDocument/2006/relationships/image" Target="../media/image58.emf"/><Relationship Id="rId32" Type="http://schemas.openxmlformats.org/officeDocument/2006/relationships/image" Target="../media/image59.emf"/><Relationship Id="rId9" Type="http://schemas.openxmlformats.org/officeDocument/2006/relationships/image" Target="../media/image36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8" Type="http://schemas.openxmlformats.org/officeDocument/2006/relationships/image" Target="../media/image35.emf"/><Relationship Id="rId33" Type="http://schemas.openxmlformats.org/officeDocument/2006/relationships/image" Target="../media/image60.emf"/><Relationship Id="rId34" Type="http://schemas.openxmlformats.org/officeDocument/2006/relationships/image" Target="../media/image61.emf"/><Relationship Id="rId35" Type="http://schemas.openxmlformats.org/officeDocument/2006/relationships/image" Target="../media/image62.emf"/><Relationship Id="rId36" Type="http://schemas.openxmlformats.org/officeDocument/2006/relationships/image" Target="../media/image63.emf"/><Relationship Id="rId10" Type="http://schemas.openxmlformats.org/officeDocument/2006/relationships/image" Target="../media/image37.emf"/><Relationship Id="rId11" Type="http://schemas.openxmlformats.org/officeDocument/2006/relationships/image" Target="../media/image38.emf"/><Relationship Id="rId12" Type="http://schemas.openxmlformats.org/officeDocument/2006/relationships/image" Target="../media/image39.emf"/><Relationship Id="rId13" Type="http://schemas.openxmlformats.org/officeDocument/2006/relationships/image" Target="../media/image40.emf"/><Relationship Id="rId14" Type="http://schemas.openxmlformats.org/officeDocument/2006/relationships/image" Target="../media/image41.emf"/><Relationship Id="rId15" Type="http://schemas.openxmlformats.org/officeDocument/2006/relationships/image" Target="../media/image42.emf"/><Relationship Id="rId16" Type="http://schemas.openxmlformats.org/officeDocument/2006/relationships/image" Target="../media/image43.emf"/><Relationship Id="rId17" Type="http://schemas.openxmlformats.org/officeDocument/2006/relationships/image" Target="../media/image44.emf"/><Relationship Id="rId18" Type="http://schemas.openxmlformats.org/officeDocument/2006/relationships/image" Target="../media/image45.emf"/><Relationship Id="rId19" Type="http://schemas.openxmlformats.org/officeDocument/2006/relationships/image" Target="../media/image46.emf"/><Relationship Id="rId37" Type="http://schemas.openxmlformats.org/officeDocument/2006/relationships/image" Target="../media/image64.emf"/><Relationship Id="rId38" Type="http://schemas.openxmlformats.org/officeDocument/2006/relationships/image" Target="../media/image65.emf"/><Relationship Id="rId39" Type="http://schemas.openxmlformats.org/officeDocument/2006/relationships/image" Target="../media/image66.emf"/><Relationship Id="rId40" Type="http://schemas.openxmlformats.org/officeDocument/2006/relationships/image" Target="../media/image67.emf"/><Relationship Id="rId41" Type="http://schemas.openxmlformats.org/officeDocument/2006/relationships/image" Target="../media/image6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4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png"/><Relationship Id="rId3" Type="http://schemas.openxmlformats.org/officeDocument/2006/relationships/image" Target="../media/image7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png"/><Relationship Id="rId3" Type="http://schemas.openxmlformats.org/officeDocument/2006/relationships/image" Target="../media/image77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png"/><Relationship Id="rId3" Type="http://schemas.openxmlformats.org/officeDocument/2006/relationships/image" Target="../media/image79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png"/><Relationship Id="rId3" Type="http://schemas.openxmlformats.org/officeDocument/2006/relationships/image" Target="../media/image84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3" y="92171"/>
            <a:ext cx="7949546" cy="1199031"/>
          </a:xfrm>
        </p:spPr>
        <p:txBody>
          <a:bodyPr/>
          <a:lstStyle/>
          <a:p>
            <a:r>
              <a:rPr lang="en-US" sz="3200" b="1" dirty="0" smtClean="0"/>
              <a:t>18-349: Introduction to Embedded </a:t>
            </a:r>
            <a:br>
              <a:rPr lang="en-US" sz="3200" b="1" dirty="0" smtClean="0"/>
            </a:br>
            <a:r>
              <a:rPr lang="en-US" sz="3200" b="1" dirty="0" smtClean="0"/>
              <a:t>Real-Time Systems</a:t>
            </a:r>
            <a:br>
              <a:rPr lang="en-US" sz="3200" b="1" dirty="0" smtClean="0"/>
            </a:b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84" y="2271645"/>
            <a:ext cx="4759749" cy="1549754"/>
          </a:xfrm>
        </p:spPr>
        <p:txBody>
          <a:bodyPr/>
          <a:lstStyle/>
          <a:p>
            <a:r>
              <a:rPr lang="en-US" sz="2000" b="1" dirty="0" smtClean="0">
                <a:solidFill>
                  <a:schemeClr val="accent5"/>
                </a:solidFill>
              </a:rPr>
              <a:t>Anthony Rowe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Electrical and Computer Engineering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Carnegie Mellon University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96252" y="2416686"/>
            <a:ext cx="4397261" cy="17526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accent1"/>
                </a:solidFill>
                <a:latin typeface="Arial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411886" y="1330460"/>
            <a:ext cx="758191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Lecture </a:t>
            </a:r>
            <a:r>
              <a:rPr lang="en-US" sz="3200" b="1" dirty="0" smtClean="0"/>
              <a:t>18: Real-Time OS Frameworks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0"/>
    </mc:Choice>
    <mc:Fallback xmlns="">
      <p:transition spd="slow" advTm="87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variability in lab time</a:t>
            </a:r>
          </a:p>
          <a:p>
            <a:r>
              <a:rPr lang="en-US" dirty="0" smtClean="0"/>
              <a:t>Stop assuming OS (15-410) information is taught in 213</a:t>
            </a:r>
          </a:p>
          <a:p>
            <a:r>
              <a:rPr lang="en-US" dirty="0" smtClean="0"/>
              <a:t>Pick better </a:t>
            </a:r>
            <a:r>
              <a:rPr lang="en-US" dirty="0" smtClean="0"/>
              <a:t>TAs (ouch!)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530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we can fix?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Starting Now</a:t>
            </a:r>
            <a:r>
              <a:rPr lang="mr-IN" b="1" dirty="0" smtClean="0"/>
              <a:t>…</a:t>
            </a:r>
            <a:endParaRPr lang="en-US" b="1" dirty="0" smtClean="0"/>
          </a:p>
          <a:p>
            <a:r>
              <a:rPr lang="en-US" dirty="0" smtClean="0"/>
              <a:t>Monday deadlines -&gt; We can shift to Wednesday</a:t>
            </a:r>
          </a:p>
          <a:p>
            <a:r>
              <a:rPr lang="en-US" dirty="0" smtClean="0"/>
              <a:t>TA’s being late / sloppy -&gt; I’ll share ALL of the comments with them</a:t>
            </a:r>
          </a:p>
          <a:p>
            <a:r>
              <a:rPr lang="en-US" dirty="0" smtClean="0"/>
              <a:t>Posting lectures early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Next Time</a:t>
            </a:r>
            <a:r>
              <a:rPr lang="mr-IN" b="1" dirty="0" smtClean="0"/>
              <a:t>…</a:t>
            </a:r>
            <a:endParaRPr lang="en-US" b="1" dirty="0"/>
          </a:p>
          <a:p>
            <a:r>
              <a:rPr lang="en-US" dirty="0" smtClean="0"/>
              <a:t>Improved lab handouts (will give points for improvements)</a:t>
            </a:r>
          </a:p>
          <a:p>
            <a:r>
              <a:rPr lang="en-US" dirty="0" smtClean="0"/>
              <a:t>Lecture / Lab coupling (I’m working on it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r>
              <a:rPr lang="en-US" dirty="0" smtClean="0"/>
              <a:t>Will switch to late days for the labs</a:t>
            </a:r>
          </a:p>
          <a:p>
            <a:r>
              <a:rPr lang="en-US" dirty="0" smtClean="0"/>
              <a:t>Maybe release intermediate solutions (not sure about that yet)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149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Arial"/>
              </a:rPr>
              <a:t>Why run Linux on it?</a:t>
            </a:r>
            <a:endParaRPr lang="en-US" dirty="0">
              <a:cs typeface="Arial"/>
            </a:endParaRPr>
          </a:p>
        </p:txBody>
      </p:sp>
      <p:sp>
        <p:nvSpPr>
          <p:cNvPr id="10242" name="Rectangle 3"/>
          <p:cNvSpPr txBox="1">
            <a:spLocks noChangeArrowheads="1"/>
          </p:cNvSpPr>
          <p:nvPr/>
        </p:nvSpPr>
        <p:spPr bwMode="auto">
          <a:xfrm>
            <a:off x="609600" y="913463"/>
            <a:ext cx="80010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en-US" dirty="0">
                <a:solidFill>
                  <a:srgbClr val="0066CC"/>
                </a:solidFill>
                <a:latin typeface="Arial"/>
                <a:cs typeface="Arial"/>
              </a:rPr>
              <a:t>Why run Linux on an airplane?</a:t>
            </a:r>
          </a:p>
          <a:p>
            <a:pPr lvl="1"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–"/>
            </a:pPr>
            <a:r>
              <a:rPr lang="en-US" sz="2000" dirty="0" smtClean="0">
                <a:latin typeface="Arial"/>
                <a:cs typeface="Arial"/>
              </a:rPr>
              <a:t>Right now </a:t>
            </a:r>
            <a:r>
              <a:rPr lang="en-US" sz="2000" dirty="0">
                <a:latin typeface="Arial"/>
                <a:cs typeface="Arial"/>
              </a:rPr>
              <a:t>just for the infotainment system…</a:t>
            </a:r>
          </a:p>
          <a:p>
            <a:pPr lvl="1"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–"/>
            </a:pPr>
            <a:endParaRPr lang="en-US" dirty="0">
              <a:latin typeface="Arial"/>
              <a:cs typeface="Arial"/>
            </a:endParaRPr>
          </a:p>
          <a:p>
            <a:pPr lvl="1"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–"/>
            </a:pPr>
            <a:endParaRPr lang="en-US" dirty="0">
              <a:latin typeface="Arial"/>
              <a:cs typeface="Arial"/>
            </a:endParaRPr>
          </a:p>
          <a:p>
            <a:pPr lvl="1"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–"/>
            </a:pPr>
            <a:endParaRPr lang="en-US" dirty="0">
              <a:latin typeface="Arial"/>
              <a:cs typeface="Arial"/>
            </a:endParaRPr>
          </a:p>
          <a:p>
            <a:pPr lvl="1"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–"/>
            </a:pPr>
            <a:endParaRPr lang="en-US" dirty="0">
              <a:latin typeface="Arial"/>
              <a:cs typeface="Arial"/>
            </a:endParaRPr>
          </a:p>
          <a:p>
            <a:pPr lvl="1"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–"/>
            </a:pPr>
            <a:endParaRPr lang="en-US" dirty="0">
              <a:latin typeface="Arial"/>
              <a:cs typeface="Arial"/>
            </a:endParaRPr>
          </a:p>
          <a:p>
            <a:pPr lvl="1"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–"/>
            </a:pPr>
            <a:endParaRPr lang="en-US" dirty="0">
              <a:latin typeface="Arial"/>
              <a:cs typeface="Arial"/>
            </a:endParaRPr>
          </a:p>
          <a:p>
            <a:pPr lvl="1"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–"/>
            </a:pPr>
            <a:endParaRPr lang="en-US" dirty="0">
              <a:latin typeface="Arial"/>
              <a:cs typeface="Arial"/>
            </a:endParaRPr>
          </a:p>
          <a:p>
            <a:pPr algn="l" eaLnBrk="1" hangingPunct="1"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en-US" dirty="0">
                <a:solidFill>
                  <a:srgbClr val="0066CC"/>
                </a:solidFill>
                <a:latin typeface="Arial"/>
                <a:cs typeface="Arial"/>
              </a:rPr>
              <a:t>Why run Linux on a fighter jet in the future?</a:t>
            </a:r>
          </a:p>
          <a:p>
            <a:pPr lvl="1" algn="l" eaLnBrk="1" hangingPunct="1">
              <a:lnSpc>
                <a:spcPct val="120000"/>
              </a:lnSpc>
              <a:spcBef>
                <a:spcPct val="20000"/>
              </a:spcBef>
            </a:pPr>
            <a:endParaRPr lang="en-US" dirty="0">
              <a:solidFill>
                <a:srgbClr val="0066CC"/>
              </a:solidFill>
              <a:latin typeface="Arial"/>
              <a:cs typeface="Arial"/>
            </a:endParaRPr>
          </a:p>
          <a:p>
            <a:pPr algn="l" eaLnBrk="1" hangingPunct="1">
              <a:spcBef>
                <a:spcPct val="20000"/>
              </a:spcBef>
              <a:buFontTx/>
              <a:buChar char="•"/>
            </a:pPr>
            <a:endParaRPr lang="en-US" sz="2800" dirty="0">
              <a:solidFill>
                <a:srgbClr val="003300"/>
              </a:solidFill>
              <a:latin typeface="Arial"/>
              <a:cs typeface="Arial"/>
            </a:endParaRPr>
          </a:p>
        </p:txBody>
      </p:sp>
      <p:pic>
        <p:nvPicPr>
          <p:cNvPr id="10243" name="Picture 3" descr="IMG_0842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7850" y="2084388"/>
            <a:ext cx="4073525" cy="304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4" descr="IMG_0844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64088" y="2106613"/>
            <a:ext cx="4032250" cy="301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397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200">
                <a:cs typeface="Arial"/>
              </a:rPr>
              <a:t>Outline of Lecture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dirty="0">
                <a:solidFill>
                  <a:srgbClr val="0066CC"/>
                </a:solidFill>
                <a:cs typeface="Arial"/>
              </a:rPr>
              <a:t>Approaches limiting Real-time and Non-Real-time Task Interactions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dirty="0">
                <a:cs typeface="Arial"/>
              </a:rPr>
              <a:t>Compliant Kernel Approach</a:t>
            </a:r>
          </a:p>
          <a:p>
            <a:pPr lvl="1" eaLnBrk="1" hangingPunct="1">
              <a:lnSpc>
                <a:spcPct val="120000"/>
              </a:lnSpc>
            </a:pPr>
            <a:r>
              <a:rPr lang="en-US" dirty="0">
                <a:cs typeface="Arial"/>
              </a:rPr>
              <a:t>Dual/Thin Kernel </a:t>
            </a:r>
            <a:r>
              <a:rPr lang="en-US" dirty="0" smtClean="0">
                <a:cs typeface="Arial"/>
              </a:rPr>
              <a:t>Approach</a:t>
            </a:r>
          </a:p>
          <a:p>
            <a:pPr lvl="1" eaLnBrk="1" hangingPunct="1">
              <a:lnSpc>
                <a:spcPct val="120000"/>
              </a:lnSpc>
            </a:pPr>
            <a:endParaRPr lang="en-US" dirty="0">
              <a:cs typeface="Arial"/>
            </a:endParaRPr>
          </a:p>
          <a:p>
            <a:pPr eaLnBrk="1" hangingPunct="1">
              <a:lnSpc>
                <a:spcPct val="120000"/>
              </a:lnSpc>
            </a:pPr>
            <a:r>
              <a:rPr lang="en-US" dirty="0">
                <a:solidFill>
                  <a:srgbClr val="0066CC"/>
                </a:solidFill>
                <a:cs typeface="Arial"/>
              </a:rPr>
              <a:t>Approaches that integrate Real-time and Non Real-time tasks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dirty="0">
                <a:cs typeface="Arial"/>
              </a:rPr>
              <a:t>Core Kernel Approach</a:t>
            </a:r>
          </a:p>
          <a:p>
            <a:pPr lvl="1" eaLnBrk="1" hangingPunct="1">
              <a:lnSpc>
                <a:spcPct val="120000"/>
              </a:lnSpc>
            </a:pPr>
            <a:r>
              <a:rPr lang="en-US" dirty="0">
                <a:cs typeface="Arial"/>
              </a:rPr>
              <a:t>Resource Kernel Approach</a:t>
            </a:r>
          </a:p>
          <a:p>
            <a:pPr lvl="1" eaLnBrk="1" hangingPunct="1">
              <a:lnSpc>
                <a:spcPct val="120000"/>
              </a:lnSpc>
              <a:buFontTx/>
              <a:buNone/>
            </a:pPr>
            <a:endParaRPr lang="en-US" dirty="0">
              <a:solidFill>
                <a:srgbClr val="0066CC"/>
              </a:solidFill>
              <a:cs typeface="Arial"/>
            </a:endParaRPr>
          </a:p>
          <a:p>
            <a:pPr eaLnBrk="1" hangingPunct="1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1525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Arial"/>
              </a:rPr>
              <a:t>Approaches to Real-Time Linux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idx="1"/>
          </p:nvPr>
        </p:nvSpPr>
        <p:spPr>
          <a:xfrm>
            <a:off x="419100" y="990600"/>
            <a:ext cx="8497888" cy="4659313"/>
          </a:xfrm>
        </p:spPr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sz="2400" dirty="0">
                <a:solidFill>
                  <a:srgbClr val="0066CC"/>
                </a:solidFill>
                <a:cs typeface="Arial"/>
              </a:rPr>
              <a:t>Approaches limiting Real-time and Non-Real-time Task Interactions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sz="2000" dirty="0">
                <a:cs typeface="Arial"/>
              </a:rPr>
              <a:t>Compliant Kernel Approach</a:t>
            </a:r>
          </a:p>
          <a:p>
            <a:pPr lvl="2" eaLnBrk="1" hangingPunct="1">
              <a:lnSpc>
                <a:spcPct val="120000"/>
              </a:lnSpc>
            </a:pPr>
            <a:r>
              <a:rPr lang="en-US" sz="1800" dirty="0" err="1">
                <a:cs typeface="Arial"/>
              </a:rPr>
              <a:t>LynxOS</a:t>
            </a:r>
            <a:r>
              <a:rPr lang="en-US" sz="1800" dirty="0">
                <a:cs typeface="Arial"/>
              </a:rPr>
              <a:t>/Blue Cat Linux</a:t>
            </a:r>
          </a:p>
          <a:p>
            <a:pPr lvl="1" eaLnBrk="1" hangingPunct="1">
              <a:lnSpc>
                <a:spcPct val="120000"/>
              </a:lnSpc>
            </a:pPr>
            <a:r>
              <a:rPr lang="en-US" sz="2000" dirty="0">
                <a:cs typeface="Arial"/>
              </a:rPr>
              <a:t>Dual Kernel Approach</a:t>
            </a:r>
          </a:p>
          <a:p>
            <a:pPr lvl="2" eaLnBrk="1" hangingPunct="1">
              <a:lnSpc>
                <a:spcPct val="120000"/>
              </a:lnSpc>
            </a:pPr>
            <a:r>
              <a:rPr lang="en-US" sz="1800" dirty="0" err="1">
                <a:cs typeface="Arial"/>
              </a:rPr>
              <a:t>RTLinux</a:t>
            </a:r>
            <a:r>
              <a:rPr lang="en-US" sz="1800" dirty="0">
                <a:cs typeface="Arial"/>
              </a:rPr>
              <a:t>/RTAI</a:t>
            </a:r>
          </a:p>
          <a:p>
            <a:pPr eaLnBrk="1" hangingPunct="1">
              <a:lnSpc>
                <a:spcPct val="120000"/>
              </a:lnSpc>
            </a:pPr>
            <a:r>
              <a:rPr lang="en-US" sz="2400" dirty="0">
                <a:solidFill>
                  <a:srgbClr val="0066CC"/>
                </a:solidFill>
                <a:cs typeface="Arial"/>
              </a:rPr>
              <a:t>Approaches that integrate Real-time and Non Real-time tasks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sz="2000" dirty="0">
                <a:cs typeface="Arial"/>
              </a:rPr>
              <a:t>Core Kernel Approach</a:t>
            </a:r>
          </a:p>
          <a:p>
            <a:pPr lvl="2" eaLnBrk="1" hangingPunct="1">
              <a:lnSpc>
                <a:spcPct val="120000"/>
              </a:lnSpc>
            </a:pPr>
            <a:r>
              <a:rPr lang="en-US" sz="1800" dirty="0" err="1">
                <a:cs typeface="Arial"/>
              </a:rPr>
              <a:t>Monta</a:t>
            </a:r>
            <a:r>
              <a:rPr lang="en-US" sz="1800" dirty="0">
                <a:cs typeface="Arial"/>
              </a:rPr>
              <a:t> Vista Linux, </a:t>
            </a:r>
            <a:r>
              <a:rPr lang="en-US" sz="1800" dirty="0" err="1">
                <a:cs typeface="Arial"/>
              </a:rPr>
              <a:t>TimeSys</a:t>
            </a:r>
            <a:r>
              <a:rPr lang="en-US" sz="1800" dirty="0">
                <a:cs typeface="Arial"/>
              </a:rPr>
              <a:t> Linux</a:t>
            </a:r>
          </a:p>
          <a:p>
            <a:pPr lvl="1" eaLnBrk="1" hangingPunct="1">
              <a:lnSpc>
                <a:spcPct val="120000"/>
              </a:lnSpc>
            </a:pPr>
            <a:r>
              <a:rPr lang="en-US" sz="2000" dirty="0">
                <a:cs typeface="Arial"/>
              </a:rPr>
              <a:t>Resource Kernel Approach</a:t>
            </a:r>
          </a:p>
          <a:p>
            <a:pPr lvl="2" eaLnBrk="1" hangingPunct="1">
              <a:lnSpc>
                <a:spcPct val="120000"/>
              </a:lnSpc>
            </a:pPr>
            <a:r>
              <a:rPr lang="en-US" sz="1800" dirty="0">
                <a:cs typeface="Arial"/>
              </a:rPr>
              <a:t>Linux/RK</a:t>
            </a:r>
          </a:p>
        </p:txBody>
      </p:sp>
    </p:spTree>
    <p:extLst>
      <p:ext uri="{BB962C8B-B14F-4D97-AF65-F5344CB8AC3E}">
        <p14:creationId xmlns:p14="http://schemas.microsoft.com/office/powerpoint/2010/main" val="41394792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Linux Internals: Scheduling (1-2)</a:t>
            </a:r>
          </a:p>
        </p:txBody>
      </p:sp>
      <p:pic>
        <p:nvPicPr>
          <p:cNvPr id="1536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7749" y="1245194"/>
            <a:ext cx="7826471" cy="4816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5004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+mj-cs"/>
              </a:rPr>
              <a:t>Linux Internals: Scheduling (2-2)</a:t>
            </a:r>
            <a:endParaRPr lang="en-US" dirty="0">
              <a:cs typeface="+mj-cs"/>
            </a:endParaRPr>
          </a:p>
        </p:txBody>
      </p:sp>
      <p:pic>
        <p:nvPicPr>
          <p:cNvPr id="1638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2606" y="1175139"/>
            <a:ext cx="8086570" cy="4839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4761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+mj-cs"/>
              </a:rPr>
              <a:t>Linux Device Driver</a:t>
            </a:r>
            <a:endParaRPr lang="en-US" dirty="0">
              <a:cs typeface="+mj-cs"/>
            </a:endParaRPr>
          </a:p>
        </p:txBody>
      </p:sp>
      <p:pic>
        <p:nvPicPr>
          <p:cNvPr id="17410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131"/>
          <a:stretch/>
        </p:blipFill>
        <p:spPr bwMode="auto">
          <a:xfrm>
            <a:off x="361216" y="1025275"/>
            <a:ext cx="8436134" cy="4989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2482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+mj-cs"/>
              </a:rPr>
              <a:t>Linux Networking</a:t>
            </a:r>
            <a:endParaRPr lang="en-US" dirty="0">
              <a:cs typeface="+mj-cs"/>
            </a:endParaRPr>
          </a:p>
        </p:txBody>
      </p:sp>
      <p:pic>
        <p:nvPicPr>
          <p:cNvPr id="1843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" b="-1"/>
          <a:stretch/>
        </p:blipFill>
        <p:spPr bwMode="auto">
          <a:xfrm>
            <a:off x="640865" y="1055947"/>
            <a:ext cx="7899840" cy="4920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5242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706" name="Rectangle 2"/>
          <p:cNvSpPr>
            <a:spLocks noGrp="1" noChangeArrowheads="1"/>
          </p:cNvSpPr>
          <p:nvPr>
            <p:ph type="title"/>
          </p:nvPr>
        </p:nvSpPr>
        <p:spPr>
          <a:xfrm>
            <a:off x="399864" y="325410"/>
            <a:ext cx="8378825" cy="5334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/>
              <a:t>Linux and Real-Time: Traditional Problems	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951339"/>
            <a:ext cx="8229600" cy="5046663"/>
          </a:xfrm>
        </p:spPr>
        <p:txBody>
          <a:bodyPr/>
          <a:lstStyle/>
          <a:p>
            <a:pPr eaLnBrk="1" hangingPunct="1"/>
            <a:r>
              <a:rPr lang="en-US" sz="2400" dirty="0">
                <a:cs typeface="Arial"/>
              </a:rPr>
              <a:t>Timer Granularity</a:t>
            </a:r>
          </a:p>
          <a:p>
            <a:pPr lvl="1" eaLnBrk="1" hangingPunct="1"/>
            <a:r>
              <a:rPr lang="en-US" sz="2000" dirty="0">
                <a:cs typeface="Arial"/>
              </a:rPr>
              <a:t>Many real-time tasks are driven by timer interrupts</a:t>
            </a:r>
          </a:p>
          <a:p>
            <a:pPr lvl="1" eaLnBrk="1" hangingPunct="1"/>
            <a:r>
              <a:rPr lang="en-US" sz="2000" dirty="0">
                <a:cs typeface="Arial"/>
              </a:rPr>
              <a:t>In Standard Linux, the timer was set to expire at 10 </a:t>
            </a:r>
            <a:r>
              <a:rPr lang="en-US" sz="2000" dirty="0" err="1">
                <a:cs typeface="Arial"/>
              </a:rPr>
              <a:t>ms</a:t>
            </a:r>
            <a:r>
              <a:rPr lang="en-US" sz="2000" dirty="0">
                <a:cs typeface="Arial"/>
              </a:rPr>
              <a:t> intervals</a:t>
            </a:r>
          </a:p>
          <a:p>
            <a:pPr lvl="2" eaLnBrk="1" hangingPunct="1"/>
            <a:r>
              <a:rPr lang="en-US" sz="1800" dirty="0">
                <a:cs typeface="Arial"/>
              </a:rPr>
              <a:t>Beginning to change with usage of high-resolution timer and timestamp counters</a:t>
            </a:r>
          </a:p>
          <a:p>
            <a:pPr eaLnBrk="1" hangingPunct="1"/>
            <a:r>
              <a:rPr lang="en-US" sz="2400" dirty="0">
                <a:cs typeface="Arial"/>
              </a:rPr>
              <a:t>Scheduler Predictability</a:t>
            </a:r>
          </a:p>
          <a:p>
            <a:pPr lvl="1" eaLnBrk="1" hangingPunct="1"/>
            <a:r>
              <a:rPr lang="en-US" sz="2000" dirty="0">
                <a:cs typeface="Arial"/>
              </a:rPr>
              <a:t>The Linux scheduler used to keep tasks in an unsorted list</a:t>
            </a:r>
          </a:p>
          <a:p>
            <a:pPr lvl="1" eaLnBrk="1" hangingPunct="1"/>
            <a:r>
              <a:rPr lang="en-US" sz="2000" dirty="0">
                <a:cs typeface="Arial"/>
              </a:rPr>
              <a:t>Requires a scan of all tasks to make a scheduling decision</a:t>
            </a:r>
          </a:p>
          <a:p>
            <a:pPr lvl="1" eaLnBrk="1" hangingPunct="1"/>
            <a:r>
              <a:rPr lang="en-US" sz="2000" dirty="0">
                <a:cs typeface="Arial"/>
              </a:rPr>
              <a:t>Scales poorly as number of tasks increases, and is especially poor for real-time performance </a:t>
            </a:r>
          </a:p>
          <a:p>
            <a:pPr eaLnBrk="1" hangingPunct="1"/>
            <a:r>
              <a:rPr lang="en-US" sz="2400" dirty="0">
                <a:cs typeface="Arial"/>
              </a:rPr>
              <a:t>Various subsystems NOT designed for real-time use</a:t>
            </a:r>
          </a:p>
          <a:p>
            <a:pPr lvl="1" eaLnBrk="1" hangingPunct="1"/>
            <a:r>
              <a:rPr lang="en-US" sz="2000" dirty="0">
                <a:cs typeface="Arial"/>
              </a:rPr>
              <a:t>Network protocol stack</a:t>
            </a:r>
          </a:p>
          <a:p>
            <a:pPr lvl="1" eaLnBrk="1" hangingPunct="1"/>
            <a:r>
              <a:rPr lang="en-US" sz="2000" dirty="0" err="1">
                <a:cs typeface="Arial"/>
              </a:rPr>
              <a:t>Filesystem</a:t>
            </a:r>
            <a:endParaRPr lang="en-US" sz="2000" dirty="0">
              <a:cs typeface="Arial"/>
            </a:endParaRPr>
          </a:p>
          <a:p>
            <a:pPr lvl="1" eaLnBrk="1" hangingPunct="1"/>
            <a:r>
              <a:rPr lang="en-US" sz="2000" dirty="0">
                <a:cs typeface="Arial"/>
              </a:rPr>
              <a:t>Windows manager</a:t>
            </a:r>
          </a:p>
        </p:txBody>
      </p:sp>
    </p:spTree>
    <p:extLst>
      <p:ext uri="{BB962C8B-B14F-4D97-AF65-F5344CB8AC3E}">
        <p14:creationId xmlns:p14="http://schemas.microsoft.com/office/powerpoint/2010/main" val="17096979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>
                <a:cs typeface="Arial"/>
              </a:rPr>
              <a:t>Administrivia</a:t>
            </a:r>
            <a:endParaRPr lang="en-US" dirty="0">
              <a:cs typeface="Arial"/>
            </a:endParaRPr>
          </a:p>
        </p:txBody>
      </p:sp>
      <p:sp>
        <p:nvSpPr>
          <p:cNvPr id="614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cs typeface="Arial"/>
              </a:rPr>
              <a:t>Lab 3 Due </a:t>
            </a:r>
            <a:r>
              <a:rPr lang="en-US" i="1" dirty="0" smtClean="0">
                <a:solidFill>
                  <a:srgbClr val="FF0000"/>
                </a:solidFill>
                <a:cs typeface="Arial"/>
              </a:rPr>
              <a:t>Monday</a:t>
            </a:r>
            <a:r>
              <a:rPr lang="en-US" dirty="0" smtClean="0">
                <a:cs typeface="Arial"/>
              </a:rPr>
              <a:t> </a:t>
            </a:r>
            <a:r>
              <a:rPr lang="en-US" dirty="0" smtClean="0">
                <a:cs typeface="Arial"/>
              </a:rPr>
              <a:t>Lab </a:t>
            </a:r>
            <a:r>
              <a:rPr lang="en-US" dirty="0" smtClean="0">
                <a:cs typeface="Arial"/>
              </a:rPr>
              <a:t>4 goes out Monday</a:t>
            </a:r>
          </a:p>
          <a:p>
            <a:pPr marL="0" indent="0">
              <a:buNone/>
            </a:pPr>
            <a:endParaRPr lang="en-US" dirty="0">
              <a:cs typeface="Arial"/>
            </a:endParaRPr>
          </a:p>
          <a:p>
            <a:pPr lvl="1" eaLnBrk="1" hangingPunct="1"/>
            <a:endParaRPr lang="en-US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570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Approaches to Real-Time Linux</a:t>
            </a:r>
          </a:p>
        </p:txBody>
      </p:sp>
      <p:sp>
        <p:nvSpPr>
          <p:cNvPr id="21506" name="Rectangle 3"/>
          <p:cNvSpPr>
            <a:spLocks noChangeArrowheads="1"/>
          </p:cNvSpPr>
          <p:nvPr/>
        </p:nvSpPr>
        <p:spPr bwMode="auto">
          <a:xfrm>
            <a:off x="773113" y="1644650"/>
            <a:ext cx="6389687" cy="804863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Compliant Kernel Approach</a:t>
            </a:r>
          </a:p>
        </p:txBody>
      </p:sp>
      <p:sp>
        <p:nvSpPr>
          <p:cNvPr id="21507" name="Rectangle 4"/>
          <p:cNvSpPr>
            <a:spLocks noChangeArrowheads="1"/>
          </p:cNvSpPr>
          <p:nvPr/>
        </p:nvSpPr>
        <p:spPr bwMode="auto">
          <a:xfrm>
            <a:off x="773113" y="2728913"/>
            <a:ext cx="6389687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Dual Kernel Approach</a:t>
            </a:r>
          </a:p>
        </p:txBody>
      </p:sp>
      <p:sp>
        <p:nvSpPr>
          <p:cNvPr id="21508" name="Rectangle 5"/>
          <p:cNvSpPr>
            <a:spLocks noChangeArrowheads="1"/>
          </p:cNvSpPr>
          <p:nvPr/>
        </p:nvSpPr>
        <p:spPr bwMode="auto">
          <a:xfrm>
            <a:off x="773113" y="3814763"/>
            <a:ext cx="6389687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Core Kernel Approach</a:t>
            </a:r>
          </a:p>
        </p:txBody>
      </p:sp>
      <p:sp>
        <p:nvSpPr>
          <p:cNvPr id="21509" name="Rectangle 6"/>
          <p:cNvSpPr>
            <a:spLocks noChangeArrowheads="1"/>
          </p:cNvSpPr>
          <p:nvPr/>
        </p:nvSpPr>
        <p:spPr bwMode="auto">
          <a:xfrm>
            <a:off x="771525" y="4900613"/>
            <a:ext cx="6389688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Resource Kernel Approach</a:t>
            </a:r>
          </a:p>
        </p:txBody>
      </p:sp>
    </p:spTree>
    <p:extLst>
      <p:ext uri="{BB962C8B-B14F-4D97-AF65-F5344CB8AC3E}">
        <p14:creationId xmlns:p14="http://schemas.microsoft.com/office/powerpoint/2010/main" val="30734003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b="1" dirty="0"/>
              <a:t>Compliant Kernel Approach</a:t>
            </a:r>
          </a:p>
        </p:txBody>
      </p:sp>
      <p:sp>
        <p:nvSpPr>
          <p:cNvPr id="23554" name="Rectangle 3"/>
          <p:cNvSpPr>
            <a:spLocks noChangeArrowheads="1"/>
          </p:cNvSpPr>
          <p:nvPr/>
        </p:nvSpPr>
        <p:spPr bwMode="auto">
          <a:xfrm>
            <a:off x="742950" y="3903663"/>
            <a:ext cx="2849563" cy="1647825"/>
          </a:xfrm>
          <a:prstGeom prst="rect">
            <a:avLst/>
          </a:prstGeom>
          <a:solidFill>
            <a:srgbClr val="FFFF66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FF66"/>
            </a:extrusionClr>
          </a:sp3d>
        </p:spPr>
        <p:txBody>
          <a:bodyPr wrap="none" anchor="ctr">
            <a:flatTx/>
          </a:bodyPr>
          <a:lstStyle/>
          <a:p>
            <a:r>
              <a:rPr lang="en-US">
                <a:latin typeface="Arial"/>
                <a:cs typeface="Arial"/>
              </a:rPr>
              <a:t>Linux Kernel</a:t>
            </a:r>
          </a:p>
          <a:p>
            <a:r>
              <a:rPr lang="en-US" sz="1800">
                <a:latin typeface="Arial"/>
                <a:cs typeface="Arial"/>
              </a:rPr>
              <a:t>(Embedded Applications)</a:t>
            </a:r>
          </a:p>
        </p:txBody>
      </p:sp>
      <p:sp>
        <p:nvSpPr>
          <p:cNvPr id="23555" name="Rectangle 4"/>
          <p:cNvSpPr>
            <a:spLocks noChangeArrowheads="1"/>
          </p:cNvSpPr>
          <p:nvPr/>
        </p:nvSpPr>
        <p:spPr bwMode="auto">
          <a:xfrm>
            <a:off x="5194300" y="3949700"/>
            <a:ext cx="3446463" cy="1647825"/>
          </a:xfrm>
          <a:prstGeom prst="rect">
            <a:avLst/>
          </a:prstGeom>
          <a:solidFill>
            <a:srgbClr val="FF0000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0000"/>
            </a:extrusionClr>
          </a:sp3d>
        </p:spPr>
        <p:txBody>
          <a:bodyPr wrap="none" anchor="ctr">
            <a:flatTx/>
          </a:bodyPr>
          <a:lstStyle/>
          <a:p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Real-Time Kernel</a:t>
            </a:r>
          </a:p>
          <a:p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(Real-Time Applications)</a:t>
            </a:r>
          </a:p>
        </p:txBody>
      </p:sp>
      <p:sp>
        <p:nvSpPr>
          <p:cNvPr id="23556" name="Rectangle 5"/>
          <p:cNvSpPr>
            <a:spLocks noChangeArrowheads="1"/>
          </p:cNvSpPr>
          <p:nvPr/>
        </p:nvSpPr>
        <p:spPr bwMode="auto">
          <a:xfrm>
            <a:off x="619125" y="3027363"/>
            <a:ext cx="3097213" cy="292100"/>
          </a:xfrm>
          <a:prstGeom prst="rect">
            <a:avLst/>
          </a:prstGeom>
          <a:solidFill>
            <a:srgbClr val="CCECFF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CCECFF"/>
            </a:extrusionClr>
          </a:sp3d>
        </p:spPr>
        <p:txBody>
          <a:bodyPr wrap="none" anchor="ctr">
            <a:flatTx/>
          </a:bodyPr>
          <a:lstStyle/>
          <a:p>
            <a:r>
              <a:rPr lang="en-US" sz="1800">
                <a:latin typeface="Arial"/>
                <a:cs typeface="Arial"/>
              </a:rPr>
              <a:t>Linux System Call API</a:t>
            </a:r>
          </a:p>
        </p:txBody>
      </p:sp>
      <p:sp>
        <p:nvSpPr>
          <p:cNvPr id="23557" name="Rectangle 6"/>
          <p:cNvSpPr>
            <a:spLocks noChangeArrowheads="1"/>
          </p:cNvSpPr>
          <p:nvPr/>
        </p:nvSpPr>
        <p:spPr bwMode="auto">
          <a:xfrm>
            <a:off x="5246688" y="3074988"/>
            <a:ext cx="3341687" cy="292100"/>
          </a:xfrm>
          <a:prstGeom prst="rect">
            <a:avLst/>
          </a:prstGeom>
          <a:solidFill>
            <a:srgbClr val="CCECFF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CCECFF"/>
            </a:extrusionClr>
          </a:sp3d>
        </p:spPr>
        <p:txBody>
          <a:bodyPr wrap="none" anchor="ctr">
            <a:flatTx/>
          </a:bodyPr>
          <a:lstStyle/>
          <a:p>
            <a:r>
              <a:rPr lang="en-US" sz="1800">
                <a:latin typeface="Arial"/>
                <a:cs typeface="Arial"/>
              </a:rPr>
              <a:t>Linux System Call API</a:t>
            </a:r>
          </a:p>
        </p:txBody>
      </p:sp>
      <p:sp>
        <p:nvSpPr>
          <p:cNvPr id="23558" name="Rectangle 7"/>
          <p:cNvSpPr>
            <a:spLocks noChangeArrowheads="1"/>
          </p:cNvSpPr>
          <p:nvPr/>
        </p:nvSpPr>
        <p:spPr bwMode="auto">
          <a:xfrm>
            <a:off x="619125" y="1722438"/>
            <a:ext cx="3097213" cy="914400"/>
          </a:xfrm>
          <a:prstGeom prst="rect">
            <a:avLst/>
          </a:prstGeom>
          <a:solidFill>
            <a:schemeClr val="hlink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hlink"/>
            </a:extrusionClr>
          </a:sp3d>
        </p:spPr>
        <p:txBody>
          <a:bodyPr wrap="none" anchor="ctr">
            <a:flatTx/>
          </a:bodyPr>
          <a:lstStyle/>
          <a:p>
            <a:r>
              <a:rPr lang="en-US" sz="18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/>
                <a:cs typeface="Arial"/>
              </a:rPr>
              <a:t>Linux Development Tools</a:t>
            </a:r>
          </a:p>
          <a:p>
            <a:r>
              <a:rPr lang="en-US" sz="18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/>
                <a:cs typeface="Arial"/>
              </a:rPr>
              <a:t>And Environment</a:t>
            </a:r>
          </a:p>
        </p:txBody>
      </p:sp>
      <p:sp>
        <p:nvSpPr>
          <p:cNvPr id="23559" name="Rectangle 8"/>
          <p:cNvSpPr>
            <a:spLocks noChangeArrowheads="1"/>
          </p:cNvSpPr>
          <p:nvPr/>
        </p:nvSpPr>
        <p:spPr bwMode="auto">
          <a:xfrm>
            <a:off x="5270500" y="1770063"/>
            <a:ext cx="3292475" cy="914400"/>
          </a:xfrm>
          <a:prstGeom prst="rect">
            <a:avLst/>
          </a:prstGeom>
          <a:solidFill>
            <a:schemeClr val="hlink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hlink"/>
            </a:extrusionClr>
          </a:sp3d>
        </p:spPr>
        <p:txBody>
          <a:bodyPr wrap="none" anchor="ctr">
            <a:flatTx/>
          </a:bodyPr>
          <a:lstStyle/>
          <a:p>
            <a:r>
              <a:rPr lang="en-US" sz="1800">
                <a:solidFill>
                  <a:schemeClr val="accent4">
                    <a:lumMod val="20000"/>
                    <a:lumOff val="80000"/>
                  </a:schemeClr>
                </a:solidFill>
                <a:latin typeface="Arial"/>
                <a:cs typeface="Arial"/>
              </a:rPr>
              <a:t>Linux Development Tools</a:t>
            </a:r>
          </a:p>
          <a:p>
            <a:r>
              <a:rPr lang="en-US" sz="1800">
                <a:solidFill>
                  <a:schemeClr val="accent4">
                    <a:lumMod val="20000"/>
                    <a:lumOff val="80000"/>
                  </a:schemeClr>
                </a:solidFill>
                <a:latin typeface="Arial"/>
                <a:cs typeface="Arial"/>
              </a:rPr>
              <a:t>And Environment</a:t>
            </a:r>
          </a:p>
        </p:txBody>
      </p:sp>
      <p:sp>
        <p:nvSpPr>
          <p:cNvPr id="23560" name="Line 9"/>
          <p:cNvSpPr>
            <a:spLocks noChangeShapeType="1"/>
          </p:cNvSpPr>
          <p:nvPr/>
        </p:nvSpPr>
        <p:spPr bwMode="auto">
          <a:xfrm flipV="1">
            <a:off x="606425" y="3525838"/>
            <a:ext cx="3122613" cy="1587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23561" name="Line 10"/>
          <p:cNvSpPr>
            <a:spLocks noChangeShapeType="1"/>
          </p:cNvSpPr>
          <p:nvPr/>
        </p:nvSpPr>
        <p:spPr bwMode="auto">
          <a:xfrm>
            <a:off x="5221288" y="3600450"/>
            <a:ext cx="3549650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23562" name="Line 11"/>
          <p:cNvSpPr>
            <a:spLocks noChangeShapeType="1"/>
          </p:cNvSpPr>
          <p:nvPr/>
        </p:nvSpPr>
        <p:spPr bwMode="auto">
          <a:xfrm>
            <a:off x="4476750" y="1308100"/>
            <a:ext cx="0" cy="473075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23563" name="AutoShape 12"/>
          <p:cNvSpPr>
            <a:spLocks noChangeArrowheads="1"/>
          </p:cNvSpPr>
          <p:nvPr/>
        </p:nvSpPr>
        <p:spPr bwMode="auto">
          <a:xfrm>
            <a:off x="3989388" y="4476750"/>
            <a:ext cx="976312" cy="520700"/>
          </a:xfrm>
          <a:prstGeom prst="rightArrow">
            <a:avLst>
              <a:gd name="adj1" fmla="val 50000"/>
              <a:gd name="adj2" fmla="val 46875"/>
            </a:avLst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15965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Compliant Kernel Approach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Basic Claim</a:t>
            </a:r>
          </a:p>
          <a:p>
            <a:pPr lvl="1" eaLnBrk="1" hangingPunct="1"/>
            <a:r>
              <a:rPr lang="en-US" dirty="0">
                <a:cs typeface="Arial"/>
              </a:rPr>
              <a:t>Linux is defined by its API and not by its internal implementation</a:t>
            </a:r>
          </a:p>
          <a:p>
            <a:pPr lvl="1" eaLnBrk="1" hangingPunct="1"/>
            <a:r>
              <a:rPr lang="en-US" dirty="0">
                <a:cs typeface="Arial"/>
              </a:rPr>
              <a:t>The real-time kernel is a non-Linux </a:t>
            </a:r>
            <a:r>
              <a:rPr lang="en-US" dirty="0" smtClean="0">
                <a:cs typeface="Arial"/>
              </a:rPr>
              <a:t>kernel</a:t>
            </a:r>
          </a:p>
          <a:p>
            <a:pPr lvl="1" eaLnBrk="1" hangingPunct="1"/>
            <a:endParaRPr lang="en-US" dirty="0">
              <a:cs typeface="Arial"/>
            </a:endParaRPr>
          </a:p>
          <a:p>
            <a:pPr eaLnBrk="1" hangingPunct="1"/>
            <a:r>
              <a:rPr lang="en-US" dirty="0">
                <a:solidFill>
                  <a:srgbClr val="0066CC"/>
                </a:solidFill>
                <a:cs typeface="Arial"/>
              </a:rPr>
              <a:t>Implications</a:t>
            </a:r>
          </a:p>
          <a:p>
            <a:pPr lvl="1" eaLnBrk="1" hangingPunct="1"/>
            <a:r>
              <a:rPr lang="en-US" dirty="0">
                <a:cs typeface="Arial"/>
              </a:rPr>
              <a:t>No benefits from the Linux kernel</a:t>
            </a:r>
          </a:p>
          <a:p>
            <a:pPr lvl="1" eaLnBrk="1" hangingPunct="1"/>
            <a:r>
              <a:rPr lang="en-US" dirty="0">
                <a:cs typeface="Arial"/>
              </a:rPr>
              <a:t>Not possible to benefit from the Linux kernel evolution</a:t>
            </a:r>
          </a:p>
          <a:p>
            <a:pPr lvl="1" eaLnBrk="1" hangingPunct="1"/>
            <a:r>
              <a:rPr lang="en-US" dirty="0">
                <a:cs typeface="Arial"/>
              </a:rPr>
              <a:t>Not possible to use Linux hardware support</a:t>
            </a:r>
          </a:p>
          <a:p>
            <a:pPr lvl="1" eaLnBrk="1" hangingPunct="1"/>
            <a:r>
              <a:rPr lang="en-US" dirty="0">
                <a:cs typeface="Arial"/>
              </a:rPr>
              <a:t>Not (always) possible to use Linux device drivers</a:t>
            </a:r>
          </a:p>
        </p:txBody>
      </p:sp>
    </p:spTree>
    <p:extLst>
      <p:ext uri="{BB962C8B-B14F-4D97-AF65-F5344CB8AC3E}">
        <p14:creationId xmlns:p14="http://schemas.microsoft.com/office/powerpoint/2010/main" val="5381045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Compliance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3366FF"/>
                </a:solidFill>
                <a:cs typeface="Arial"/>
              </a:rPr>
              <a:t>100% Linux API</a:t>
            </a:r>
          </a:p>
          <a:p>
            <a:pPr lvl="1" eaLnBrk="1" hangingPunct="1"/>
            <a:r>
              <a:rPr lang="en-US" dirty="0">
                <a:cs typeface="Arial"/>
              </a:rPr>
              <a:t>Support all of Linux kernel </a:t>
            </a:r>
            <a:r>
              <a:rPr lang="en-US" dirty="0" smtClean="0">
                <a:cs typeface="Arial"/>
              </a:rPr>
              <a:t>API</a:t>
            </a:r>
          </a:p>
          <a:p>
            <a:pPr lvl="1" eaLnBrk="1" hangingPunct="1"/>
            <a:endParaRPr lang="en-US" dirty="0">
              <a:cs typeface="Arial"/>
            </a:endParaRPr>
          </a:p>
          <a:p>
            <a:pPr eaLnBrk="1" hangingPunct="1"/>
            <a:r>
              <a:rPr lang="en-US" dirty="0">
                <a:solidFill>
                  <a:srgbClr val="0066CC"/>
                </a:solidFill>
                <a:cs typeface="Arial"/>
              </a:rPr>
              <a:t>Pros</a:t>
            </a:r>
          </a:p>
          <a:p>
            <a:pPr lvl="1" eaLnBrk="1" hangingPunct="1">
              <a:buFont typeface="Times New Roman" charset="0"/>
              <a:buChar char="┼"/>
            </a:pPr>
            <a:r>
              <a:rPr lang="en-US" dirty="0">
                <a:cs typeface="Arial"/>
              </a:rPr>
              <a:t>Any Linux application can run on real-time kernel</a:t>
            </a:r>
          </a:p>
          <a:p>
            <a:pPr lvl="2" eaLnBrk="1" hangingPunct="1"/>
            <a:r>
              <a:rPr lang="en-US" dirty="0">
                <a:cs typeface="Arial"/>
              </a:rPr>
              <a:t>Development can be done on a Linux host, with a rich set of host tools for development</a:t>
            </a:r>
          </a:p>
          <a:p>
            <a:pPr lvl="1" eaLnBrk="1" hangingPunct="1">
              <a:buFont typeface="Times New Roman" charset="0"/>
              <a:buChar char="┼"/>
            </a:pPr>
            <a:r>
              <a:rPr lang="en-US" dirty="0">
                <a:cs typeface="Arial"/>
              </a:rPr>
              <a:t>All Linux libraries are trivially available to run on a real-time kernel</a:t>
            </a:r>
          </a:p>
          <a:p>
            <a:pPr lvl="2" eaLnBrk="1" hangingPunct="1"/>
            <a:r>
              <a:rPr lang="en-US" dirty="0">
                <a:cs typeface="Arial"/>
              </a:rPr>
              <a:t>Third-party software </a:t>
            </a:r>
            <a:endParaRPr lang="en-US" dirty="0" smtClean="0">
              <a:cs typeface="Arial"/>
            </a:endParaRPr>
          </a:p>
          <a:p>
            <a:pPr lvl="2" eaLnBrk="1" hangingPunct="1"/>
            <a:endParaRPr lang="en-US" dirty="0">
              <a:cs typeface="Arial"/>
            </a:endParaRPr>
          </a:p>
          <a:p>
            <a:pPr eaLnBrk="1" hangingPunct="1"/>
            <a:r>
              <a:rPr lang="en-US" dirty="0">
                <a:solidFill>
                  <a:srgbClr val="0066CC"/>
                </a:solidFill>
                <a:cs typeface="Arial"/>
              </a:rPr>
              <a:t>Cons</a:t>
            </a:r>
          </a:p>
          <a:p>
            <a:pPr lvl="1" eaLnBrk="1" hangingPunct="1"/>
            <a:r>
              <a:rPr lang="en-US" dirty="0">
                <a:cs typeface="Arial"/>
              </a:rPr>
              <a:t>Achieving 100% Linux API is non-trivial</a:t>
            </a:r>
          </a:p>
          <a:p>
            <a:pPr lvl="2" eaLnBrk="1" hangingPunct="1"/>
            <a:r>
              <a:rPr lang="en-US" dirty="0">
                <a:cs typeface="Arial"/>
              </a:rPr>
              <a:t>Consider the amount of effort put into Linux kernel development</a:t>
            </a:r>
          </a:p>
          <a:p>
            <a:pPr lvl="1" eaLnBrk="1" hangingPunct="1"/>
            <a:r>
              <a:rPr lang="en-US" dirty="0">
                <a:cs typeface="Arial"/>
              </a:rPr>
              <a:t>What about cool Linux Kernel features? </a:t>
            </a:r>
          </a:p>
        </p:txBody>
      </p:sp>
    </p:spTree>
    <p:extLst>
      <p:ext uri="{BB962C8B-B14F-4D97-AF65-F5344CB8AC3E}">
        <p14:creationId xmlns:p14="http://schemas.microsoft.com/office/powerpoint/2010/main" val="21894217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Approaches to Real-Time Linux</a:t>
            </a:r>
          </a:p>
        </p:txBody>
      </p:sp>
      <p:sp>
        <p:nvSpPr>
          <p:cNvPr id="29698" name="Rectangle 3"/>
          <p:cNvSpPr>
            <a:spLocks noChangeArrowheads="1"/>
          </p:cNvSpPr>
          <p:nvPr/>
        </p:nvSpPr>
        <p:spPr bwMode="auto">
          <a:xfrm>
            <a:off x="1376363" y="2640013"/>
            <a:ext cx="6389687" cy="804862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Dual Kernel Approach</a:t>
            </a:r>
          </a:p>
        </p:txBody>
      </p:sp>
      <p:sp>
        <p:nvSpPr>
          <p:cNvPr id="29699" name="Rectangle 4"/>
          <p:cNvSpPr>
            <a:spLocks noChangeArrowheads="1"/>
          </p:cNvSpPr>
          <p:nvPr/>
        </p:nvSpPr>
        <p:spPr bwMode="auto">
          <a:xfrm>
            <a:off x="1376363" y="1509713"/>
            <a:ext cx="6389687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Compliant Kernel Approach</a:t>
            </a:r>
          </a:p>
        </p:txBody>
      </p:sp>
      <p:sp>
        <p:nvSpPr>
          <p:cNvPr id="29700" name="Rectangle 5"/>
          <p:cNvSpPr>
            <a:spLocks noChangeArrowheads="1"/>
          </p:cNvSpPr>
          <p:nvPr/>
        </p:nvSpPr>
        <p:spPr bwMode="auto">
          <a:xfrm>
            <a:off x="1376363" y="3770313"/>
            <a:ext cx="6389687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Core Kernel Approach</a:t>
            </a:r>
          </a:p>
        </p:txBody>
      </p:sp>
      <p:sp>
        <p:nvSpPr>
          <p:cNvPr id="29701" name="Rectangle 6"/>
          <p:cNvSpPr>
            <a:spLocks noChangeArrowheads="1"/>
          </p:cNvSpPr>
          <p:nvPr/>
        </p:nvSpPr>
        <p:spPr bwMode="auto">
          <a:xfrm>
            <a:off x="1376363" y="4900613"/>
            <a:ext cx="6389687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Resource Kernel Approach</a:t>
            </a:r>
          </a:p>
        </p:txBody>
      </p:sp>
    </p:spTree>
    <p:extLst>
      <p:ext uri="{BB962C8B-B14F-4D97-AF65-F5344CB8AC3E}">
        <p14:creationId xmlns:p14="http://schemas.microsoft.com/office/powerpoint/2010/main" val="25559030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Dual Kernel Philosophy</a:t>
            </a:r>
          </a:p>
        </p:txBody>
      </p:sp>
      <p:sp>
        <p:nvSpPr>
          <p:cNvPr id="3174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cs typeface="Arial"/>
              </a:rPr>
              <a:t>Linux is broken for real-time; Forget it!</a:t>
            </a:r>
          </a:p>
          <a:p>
            <a:endParaRPr lang="en-US">
              <a:cs typeface="Arial"/>
            </a:endParaRPr>
          </a:p>
          <a:p>
            <a:r>
              <a:rPr lang="en-US">
                <a:cs typeface="Arial"/>
              </a:rPr>
              <a:t>Real-Time needs an RTOS</a:t>
            </a:r>
          </a:p>
          <a:p>
            <a:endParaRPr lang="en-US">
              <a:cs typeface="Arial"/>
            </a:endParaRPr>
          </a:p>
          <a:p>
            <a:r>
              <a:rPr lang="en-US">
                <a:cs typeface="Arial"/>
              </a:rPr>
              <a:t>Linux is good for non-real time components</a:t>
            </a:r>
          </a:p>
        </p:txBody>
      </p:sp>
    </p:spTree>
    <p:extLst>
      <p:ext uri="{BB962C8B-B14F-4D97-AF65-F5344CB8AC3E}">
        <p14:creationId xmlns:p14="http://schemas.microsoft.com/office/powerpoint/2010/main" val="2164790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200" b="1" dirty="0"/>
              <a:t>The Thin (Dual) Kernel Approach</a:t>
            </a:r>
          </a:p>
        </p:txBody>
      </p:sp>
      <p:sp>
        <p:nvSpPr>
          <p:cNvPr id="32770" name="Rectangle 3"/>
          <p:cNvSpPr>
            <a:spLocks noChangeArrowheads="1"/>
          </p:cNvSpPr>
          <p:nvPr/>
        </p:nvSpPr>
        <p:spPr bwMode="auto">
          <a:xfrm>
            <a:off x="877888" y="4487863"/>
            <a:ext cx="7023100" cy="550862"/>
          </a:xfrm>
          <a:prstGeom prst="rect">
            <a:avLst/>
          </a:prstGeom>
          <a:solidFill>
            <a:schemeClr val="hlink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hlink"/>
            </a:extrusionClr>
          </a:sp3d>
        </p:spPr>
        <p:txBody>
          <a:bodyPr wrap="none" anchor="ctr">
            <a:flatTx/>
          </a:bodyPr>
          <a:lstStyle/>
          <a:p>
            <a:r>
              <a:rPr lang="en-US" sz="1800">
                <a:solidFill>
                  <a:srgbClr val="FFB8B8"/>
                </a:solidFill>
                <a:latin typeface="Arial"/>
                <a:cs typeface="Arial"/>
              </a:rPr>
              <a:t>Hardware</a:t>
            </a:r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877888" y="3961300"/>
            <a:ext cx="7023100" cy="424963"/>
          </a:xfrm>
          <a:prstGeom prst="rect">
            <a:avLst/>
          </a:prstGeom>
          <a:solidFill>
            <a:srgbClr val="FF0000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0000"/>
            </a:extrusionClr>
          </a:sp3d>
        </p:spPr>
        <p:txBody>
          <a:bodyPr wrap="none" anchor="ctr">
            <a:flatTx/>
          </a:bodyPr>
          <a:lstStyle/>
          <a:p>
            <a:r>
              <a:rPr lang="en-US" sz="1800" dirty="0">
                <a:solidFill>
                  <a:schemeClr val="bg1"/>
                </a:solidFill>
                <a:latin typeface="Arial"/>
                <a:cs typeface="Arial"/>
              </a:rPr>
              <a:t>Real-Time Kernel (RT-Linux or RTAI)</a:t>
            </a:r>
          </a:p>
        </p:txBody>
      </p:sp>
      <p:sp>
        <p:nvSpPr>
          <p:cNvPr id="32772" name="Rectangle 5"/>
          <p:cNvSpPr>
            <a:spLocks noChangeArrowheads="1"/>
          </p:cNvSpPr>
          <p:nvPr/>
        </p:nvSpPr>
        <p:spPr bwMode="auto">
          <a:xfrm>
            <a:off x="871538" y="2947085"/>
            <a:ext cx="1240657" cy="646331"/>
          </a:xfrm>
          <a:prstGeom prst="rect">
            <a:avLst/>
          </a:prstGeom>
          <a:solidFill>
            <a:srgbClr val="FFFF66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FF66"/>
            </a:extrusionClr>
          </a:sp3d>
        </p:spPr>
        <p:txBody>
          <a:bodyPr wrap="none" anchor="ctr">
            <a:spAutoFit/>
            <a:flatTx/>
          </a:bodyPr>
          <a:lstStyle/>
          <a:p>
            <a:r>
              <a:rPr lang="en-US" sz="1800">
                <a:latin typeface="Arial"/>
                <a:cs typeface="Arial"/>
              </a:rPr>
              <a:t>Real-Time</a:t>
            </a:r>
          </a:p>
          <a:p>
            <a:r>
              <a:rPr lang="en-US" sz="1800">
                <a:latin typeface="Arial"/>
                <a:cs typeface="Arial"/>
              </a:rPr>
              <a:t>Task</a:t>
            </a:r>
          </a:p>
        </p:txBody>
      </p:sp>
      <p:sp>
        <p:nvSpPr>
          <p:cNvPr id="32773" name="Rectangle 6"/>
          <p:cNvSpPr>
            <a:spLocks noChangeArrowheads="1"/>
          </p:cNvSpPr>
          <p:nvPr/>
        </p:nvSpPr>
        <p:spPr bwMode="auto">
          <a:xfrm>
            <a:off x="2290763" y="2947085"/>
            <a:ext cx="1240657" cy="646331"/>
          </a:xfrm>
          <a:prstGeom prst="rect">
            <a:avLst/>
          </a:prstGeom>
          <a:solidFill>
            <a:srgbClr val="FFFF66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FF66"/>
            </a:extrusionClr>
          </a:sp3d>
        </p:spPr>
        <p:txBody>
          <a:bodyPr wrap="none" anchor="ctr">
            <a:spAutoFit/>
            <a:flatTx/>
          </a:bodyPr>
          <a:lstStyle/>
          <a:p>
            <a:r>
              <a:rPr lang="en-US" sz="1800">
                <a:latin typeface="Arial"/>
                <a:cs typeface="Arial"/>
              </a:rPr>
              <a:t>Real-Time</a:t>
            </a:r>
          </a:p>
          <a:p>
            <a:r>
              <a:rPr lang="en-US" sz="1800">
                <a:latin typeface="Arial"/>
                <a:cs typeface="Arial"/>
              </a:rPr>
              <a:t>Task</a:t>
            </a:r>
          </a:p>
        </p:txBody>
      </p:sp>
      <p:sp>
        <p:nvSpPr>
          <p:cNvPr id="32774" name="Rectangle 7"/>
          <p:cNvSpPr>
            <a:spLocks noChangeArrowheads="1"/>
          </p:cNvSpPr>
          <p:nvPr/>
        </p:nvSpPr>
        <p:spPr bwMode="auto">
          <a:xfrm>
            <a:off x="3816350" y="2947085"/>
            <a:ext cx="1240657" cy="646331"/>
          </a:xfrm>
          <a:prstGeom prst="rect">
            <a:avLst/>
          </a:prstGeom>
          <a:solidFill>
            <a:srgbClr val="FFFF66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FF66"/>
            </a:extrusionClr>
          </a:sp3d>
        </p:spPr>
        <p:txBody>
          <a:bodyPr wrap="none" anchor="ctr">
            <a:spAutoFit/>
            <a:flatTx/>
          </a:bodyPr>
          <a:lstStyle/>
          <a:p>
            <a:r>
              <a:rPr lang="en-US" sz="1800">
                <a:latin typeface="Arial"/>
                <a:cs typeface="Arial"/>
              </a:rPr>
              <a:t>Real-Time</a:t>
            </a:r>
          </a:p>
          <a:p>
            <a:r>
              <a:rPr lang="en-US" sz="1800">
                <a:latin typeface="Arial"/>
                <a:cs typeface="Arial"/>
              </a:rPr>
              <a:t>Task</a:t>
            </a:r>
          </a:p>
        </p:txBody>
      </p:sp>
      <p:sp>
        <p:nvSpPr>
          <p:cNvPr id="32775" name="Rectangle 8"/>
          <p:cNvSpPr>
            <a:spLocks noChangeArrowheads="1"/>
          </p:cNvSpPr>
          <p:nvPr/>
        </p:nvSpPr>
        <p:spPr bwMode="auto">
          <a:xfrm>
            <a:off x="5422900" y="2663825"/>
            <a:ext cx="2298700" cy="927100"/>
          </a:xfrm>
          <a:prstGeom prst="rect">
            <a:avLst/>
          </a:prstGeom>
          <a:solidFill>
            <a:srgbClr val="FFFF66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FF66"/>
            </a:extrusionClr>
          </a:sp3d>
        </p:spPr>
        <p:txBody>
          <a:bodyPr anchor="ctr">
            <a:flatTx/>
          </a:bodyPr>
          <a:lstStyle/>
          <a:p>
            <a:r>
              <a:rPr lang="en-US" sz="1800">
                <a:latin typeface="Arial"/>
                <a:cs typeface="Arial"/>
              </a:rPr>
              <a:t>Linux Kernel</a:t>
            </a:r>
          </a:p>
        </p:txBody>
      </p:sp>
      <p:sp>
        <p:nvSpPr>
          <p:cNvPr id="32776" name="Line 9"/>
          <p:cNvSpPr>
            <a:spLocks noChangeShapeType="1"/>
          </p:cNvSpPr>
          <p:nvPr/>
        </p:nvSpPr>
        <p:spPr bwMode="auto">
          <a:xfrm>
            <a:off x="838200" y="1995488"/>
            <a:ext cx="7289800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32777" name="Oval 10"/>
          <p:cNvSpPr>
            <a:spLocks noChangeArrowheads="1"/>
          </p:cNvSpPr>
          <p:nvPr/>
        </p:nvSpPr>
        <p:spPr bwMode="auto">
          <a:xfrm>
            <a:off x="5359400" y="798106"/>
            <a:ext cx="1432208" cy="908864"/>
          </a:xfrm>
          <a:prstGeom prst="ellipse">
            <a:avLst/>
          </a:prstGeom>
          <a:solidFill>
            <a:srgbClr val="00FF99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800" dirty="0">
                <a:latin typeface="Arial"/>
                <a:cs typeface="Arial"/>
              </a:rPr>
              <a:t>Linux</a:t>
            </a:r>
          </a:p>
          <a:p>
            <a:r>
              <a:rPr lang="en-US" sz="1800" dirty="0">
                <a:latin typeface="Arial"/>
                <a:cs typeface="Arial"/>
              </a:rPr>
              <a:t>Process</a:t>
            </a:r>
          </a:p>
        </p:txBody>
      </p:sp>
      <p:sp>
        <p:nvSpPr>
          <p:cNvPr id="32778" name="Oval 11"/>
          <p:cNvSpPr>
            <a:spLocks noChangeArrowheads="1"/>
          </p:cNvSpPr>
          <p:nvPr/>
        </p:nvSpPr>
        <p:spPr bwMode="auto">
          <a:xfrm>
            <a:off x="6716713" y="809218"/>
            <a:ext cx="1432208" cy="908864"/>
          </a:xfrm>
          <a:prstGeom prst="ellipse">
            <a:avLst/>
          </a:prstGeom>
          <a:solidFill>
            <a:srgbClr val="00FF99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800">
                <a:latin typeface="Arial"/>
                <a:cs typeface="Arial"/>
              </a:rPr>
              <a:t>Linux</a:t>
            </a:r>
          </a:p>
          <a:p>
            <a:r>
              <a:rPr lang="en-US" sz="1800">
                <a:latin typeface="Arial"/>
                <a:cs typeface="Arial"/>
              </a:rPr>
              <a:t>Process</a:t>
            </a:r>
          </a:p>
        </p:txBody>
      </p:sp>
      <p:sp>
        <p:nvSpPr>
          <p:cNvPr id="32779" name="Line 12"/>
          <p:cNvSpPr>
            <a:spLocks noChangeShapeType="1"/>
          </p:cNvSpPr>
          <p:nvPr/>
        </p:nvSpPr>
        <p:spPr bwMode="auto">
          <a:xfrm>
            <a:off x="5970588" y="1692275"/>
            <a:ext cx="12700" cy="8778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32780" name="Line 13"/>
          <p:cNvSpPr>
            <a:spLocks noChangeShapeType="1"/>
          </p:cNvSpPr>
          <p:nvPr/>
        </p:nvSpPr>
        <p:spPr bwMode="auto">
          <a:xfrm>
            <a:off x="7305675" y="1709738"/>
            <a:ext cx="12700" cy="87788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32781" name="Text Box 14"/>
          <p:cNvSpPr txBox="1">
            <a:spLocks noChangeArrowheads="1"/>
          </p:cNvSpPr>
          <p:nvPr/>
        </p:nvSpPr>
        <p:spPr bwMode="auto">
          <a:xfrm>
            <a:off x="898525" y="1557338"/>
            <a:ext cx="127952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>
                <a:solidFill>
                  <a:schemeClr val="bg1"/>
                </a:solidFill>
                <a:latin typeface="Arial"/>
                <a:cs typeface="Arial"/>
              </a:rPr>
              <a:t>User-Level</a:t>
            </a:r>
          </a:p>
        </p:txBody>
      </p:sp>
      <p:sp>
        <p:nvSpPr>
          <p:cNvPr id="32782" name="Text Box 15"/>
          <p:cNvSpPr txBox="1">
            <a:spLocks noChangeArrowheads="1"/>
          </p:cNvSpPr>
          <p:nvPr/>
        </p:nvSpPr>
        <p:spPr bwMode="auto">
          <a:xfrm>
            <a:off x="928688" y="2089150"/>
            <a:ext cx="144938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>
                <a:solidFill>
                  <a:schemeClr val="bg1"/>
                </a:solidFill>
                <a:latin typeface="Arial"/>
                <a:cs typeface="Arial"/>
              </a:rPr>
              <a:t>Kernel-Level</a:t>
            </a:r>
          </a:p>
        </p:txBody>
      </p:sp>
      <p:sp>
        <p:nvSpPr>
          <p:cNvPr id="32783" name="Text Box 16"/>
          <p:cNvSpPr txBox="1">
            <a:spLocks noChangeArrowheads="1"/>
          </p:cNvSpPr>
          <p:nvPr/>
        </p:nvSpPr>
        <p:spPr bwMode="auto">
          <a:xfrm>
            <a:off x="796925" y="5330825"/>
            <a:ext cx="6545382" cy="1144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l">
              <a:spcBef>
                <a:spcPct val="20000"/>
              </a:spcBef>
              <a:buFont typeface="Times New Roman" charset="0"/>
              <a:buChar char="−"/>
            </a:pPr>
            <a:r>
              <a:rPr lang="en-US" sz="1800">
                <a:latin typeface="Arial"/>
                <a:cs typeface="Arial"/>
              </a:rPr>
              <a:t>Real-time tasks do NOT use the Linux API or Linux facilities</a:t>
            </a:r>
          </a:p>
          <a:p>
            <a:pPr algn="l">
              <a:spcBef>
                <a:spcPct val="20000"/>
              </a:spcBef>
              <a:buFont typeface="Times New Roman" charset="0"/>
              <a:buChar char="−"/>
            </a:pPr>
            <a:r>
              <a:rPr lang="en-US" sz="1800">
                <a:latin typeface="Arial"/>
                <a:cs typeface="Arial"/>
              </a:rPr>
              <a:t>Failure in any real-time task crashes the entire system</a:t>
            </a:r>
          </a:p>
          <a:p>
            <a:pPr lvl="2" algn="l">
              <a:spcBef>
                <a:spcPct val="20000"/>
              </a:spcBef>
              <a:buFontTx/>
              <a:buChar char="•"/>
            </a:pPr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29621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1" dirty="0" smtClean="0">
                <a:cs typeface="Arial"/>
              </a:rPr>
              <a:t>Dual Kernel Approach</a:t>
            </a:r>
            <a:endParaRPr lang="en-US" b="1" dirty="0">
              <a:cs typeface="Arial"/>
            </a:endParaRPr>
          </a:p>
        </p:txBody>
      </p:sp>
      <p:sp>
        <p:nvSpPr>
          <p:cNvPr id="34818" name="Rectangle 3"/>
          <p:cNvSpPr txBox="1">
            <a:spLocks noChangeArrowheads="1"/>
          </p:cNvSpPr>
          <p:nvPr/>
        </p:nvSpPr>
        <p:spPr bwMode="auto">
          <a:xfrm>
            <a:off x="609600" y="948416"/>
            <a:ext cx="80010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08585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l" eaLnBrk="1" hangingPunct="1">
              <a:spcBef>
                <a:spcPct val="20000"/>
              </a:spcBef>
              <a:buFontTx/>
              <a:buChar char="•"/>
            </a:pPr>
            <a:r>
              <a:rPr lang="en-US" dirty="0">
                <a:solidFill>
                  <a:srgbClr val="003300"/>
                </a:solidFill>
                <a:latin typeface="Arial"/>
                <a:cs typeface="Arial"/>
              </a:rPr>
              <a:t>Pros</a:t>
            </a:r>
            <a:endParaRPr lang="en-US" dirty="0">
              <a:solidFill>
                <a:schemeClr val="accent5"/>
              </a:solidFill>
              <a:latin typeface="Arial"/>
              <a:cs typeface="Arial"/>
            </a:endParaRPr>
          </a:p>
          <a:p>
            <a:pPr lvl="1" algn="l" eaLnBrk="1" hangingPunct="1">
              <a:spcBef>
                <a:spcPct val="20000"/>
              </a:spcBef>
              <a:buFontTx/>
              <a:buChar char="–"/>
            </a:pPr>
            <a:r>
              <a:rPr lang="en-US" sz="2000" dirty="0">
                <a:solidFill>
                  <a:schemeClr val="accent5"/>
                </a:solidFill>
                <a:latin typeface="Arial"/>
                <a:cs typeface="Arial"/>
              </a:rPr>
              <a:t>Requires little change to Linux Kernel</a:t>
            </a:r>
          </a:p>
          <a:p>
            <a:pPr lvl="1" algn="l" eaLnBrk="1" hangingPunct="1">
              <a:spcBef>
                <a:spcPct val="20000"/>
              </a:spcBef>
              <a:buFontTx/>
              <a:buChar char="–"/>
            </a:pPr>
            <a:r>
              <a:rPr lang="en-US" sz="2000" dirty="0">
                <a:solidFill>
                  <a:schemeClr val="accent5"/>
                </a:solidFill>
                <a:latin typeface="Arial"/>
                <a:cs typeface="Arial"/>
              </a:rPr>
              <a:t>Real-Time tasks have tight timing</a:t>
            </a:r>
          </a:p>
          <a:p>
            <a:pPr lvl="1" algn="l" eaLnBrk="1" hangingPunct="1">
              <a:spcBef>
                <a:spcPct val="20000"/>
              </a:spcBef>
              <a:buFontTx/>
              <a:buChar char="–"/>
            </a:pPr>
            <a:r>
              <a:rPr lang="en-US" sz="2000" dirty="0">
                <a:solidFill>
                  <a:schemeClr val="accent5"/>
                </a:solidFill>
                <a:latin typeface="Arial"/>
                <a:cs typeface="Arial"/>
              </a:rPr>
              <a:t>Linux apps can run along side RT </a:t>
            </a:r>
            <a:r>
              <a:rPr lang="en-US" sz="2000" dirty="0" smtClean="0">
                <a:solidFill>
                  <a:schemeClr val="accent5"/>
                </a:solidFill>
                <a:latin typeface="Arial"/>
                <a:cs typeface="Arial"/>
              </a:rPr>
              <a:t>apps</a:t>
            </a:r>
          </a:p>
          <a:p>
            <a:pPr lvl="1" algn="l" eaLnBrk="1" hangingPunct="1">
              <a:spcBef>
                <a:spcPct val="20000"/>
              </a:spcBef>
              <a:buFontTx/>
              <a:buChar char="–"/>
            </a:pPr>
            <a:endParaRPr lang="en-US" dirty="0">
              <a:latin typeface="Arial"/>
              <a:cs typeface="Arial"/>
            </a:endParaRPr>
          </a:p>
          <a:p>
            <a:pPr algn="l" eaLnBrk="1" hangingPunct="1">
              <a:spcBef>
                <a:spcPct val="20000"/>
              </a:spcBef>
              <a:buFontTx/>
              <a:buChar char="•"/>
            </a:pPr>
            <a:r>
              <a:rPr lang="en-US" dirty="0">
                <a:solidFill>
                  <a:srgbClr val="003300"/>
                </a:solidFill>
                <a:latin typeface="Arial"/>
                <a:cs typeface="Arial"/>
              </a:rPr>
              <a:t>Cons</a:t>
            </a:r>
          </a:p>
          <a:p>
            <a:pPr lvl="1" algn="l" eaLnBrk="1" hangingPunct="1">
              <a:spcBef>
                <a:spcPct val="20000"/>
              </a:spcBef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No memory protection on real-time side</a:t>
            </a:r>
          </a:p>
          <a:p>
            <a:pPr lvl="1" algn="l" eaLnBrk="1" hangingPunct="1">
              <a:spcBef>
                <a:spcPct val="20000"/>
              </a:spcBef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Duplicate Functionality</a:t>
            </a:r>
          </a:p>
          <a:p>
            <a:pPr lvl="2" algn="l" eaLnBrk="1" hangingPunct="1">
              <a:spcBef>
                <a:spcPct val="20000"/>
              </a:spcBef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Bloat</a:t>
            </a:r>
          </a:p>
          <a:p>
            <a:pPr lvl="2" algn="l" eaLnBrk="1" hangingPunct="1">
              <a:spcBef>
                <a:spcPct val="20000"/>
              </a:spcBef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Extensibility?</a:t>
            </a:r>
          </a:p>
          <a:p>
            <a:pPr lvl="1" algn="l" eaLnBrk="1" hangingPunct="1">
              <a:spcBef>
                <a:spcPct val="20000"/>
              </a:spcBef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Sharing of devices between RT side and Linux side</a:t>
            </a:r>
          </a:p>
          <a:p>
            <a:pPr lvl="1" algn="l" eaLnBrk="1" hangingPunct="1">
              <a:spcBef>
                <a:spcPct val="20000"/>
              </a:spcBef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Starvation of non-RT tasks</a:t>
            </a:r>
          </a:p>
        </p:txBody>
      </p:sp>
    </p:spTree>
    <p:extLst>
      <p:ext uri="{BB962C8B-B14F-4D97-AF65-F5344CB8AC3E}">
        <p14:creationId xmlns:p14="http://schemas.microsoft.com/office/powerpoint/2010/main" val="35841905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Approaches to Real-Time Linux</a:t>
            </a:r>
          </a:p>
        </p:txBody>
      </p:sp>
      <p:sp>
        <p:nvSpPr>
          <p:cNvPr id="35842" name="Rectangle 3"/>
          <p:cNvSpPr>
            <a:spLocks noChangeArrowheads="1"/>
          </p:cNvSpPr>
          <p:nvPr/>
        </p:nvSpPr>
        <p:spPr bwMode="auto">
          <a:xfrm>
            <a:off x="773113" y="1644650"/>
            <a:ext cx="6389687" cy="804863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Compliant Kernel Approach</a:t>
            </a:r>
          </a:p>
        </p:txBody>
      </p:sp>
      <p:sp>
        <p:nvSpPr>
          <p:cNvPr id="35843" name="Rectangle 4"/>
          <p:cNvSpPr>
            <a:spLocks noChangeArrowheads="1"/>
          </p:cNvSpPr>
          <p:nvPr/>
        </p:nvSpPr>
        <p:spPr bwMode="auto">
          <a:xfrm>
            <a:off x="773113" y="2728913"/>
            <a:ext cx="6389687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Dual Kernel Approach</a:t>
            </a:r>
          </a:p>
        </p:txBody>
      </p:sp>
      <p:sp>
        <p:nvSpPr>
          <p:cNvPr id="35844" name="Rectangle 5"/>
          <p:cNvSpPr>
            <a:spLocks noChangeArrowheads="1"/>
          </p:cNvSpPr>
          <p:nvPr/>
        </p:nvSpPr>
        <p:spPr bwMode="auto">
          <a:xfrm>
            <a:off x="773113" y="3814763"/>
            <a:ext cx="6389687" cy="804862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Core Kernel Approach</a:t>
            </a:r>
          </a:p>
        </p:txBody>
      </p:sp>
      <p:sp>
        <p:nvSpPr>
          <p:cNvPr id="35845" name="Rectangle 6"/>
          <p:cNvSpPr>
            <a:spLocks noChangeArrowheads="1"/>
          </p:cNvSpPr>
          <p:nvPr/>
        </p:nvSpPr>
        <p:spPr bwMode="auto">
          <a:xfrm>
            <a:off x="771525" y="4900613"/>
            <a:ext cx="6389688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Resource Kernel Approach</a:t>
            </a:r>
          </a:p>
        </p:txBody>
      </p:sp>
    </p:spTree>
    <p:extLst>
      <p:ext uri="{BB962C8B-B14F-4D97-AF65-F5344CB8AC3E}">
        <p14:creationId xmlns:p14="http://schemas.microsoft.com/office/powerpoint/2010/main" val="19873327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Core Kernel Approach</a:t>
            </a:r>
          </a:p>
        </p:txBody>
      </p:sp>
      <p:sp>
        <p:nvSpPr>
          <p:cNvPr id="3789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>
                <a:cs typeface="Arial"/>
              </a:rPr>
              <a:t>Basic Ideas</a:t>
            </a:r>
          </a:p>
          <a:p>
            <a:pPr lvl="1" eaLnBrk="1" hangingPunct="1"/>
            <a:r>
              <a:rPr lang="en-US" dirty="0">
                <a:cs typeface="Arial"/>
              </a:rPr>
              <a:t>Make the kernel more suitable for real-time</a:t>
            </a:r>
          </a:p>
          <a:p>
            <a:pPr lvl="1" eaLnBrk="1" hangingPunct="1"/>
            <a:r>
              <a:rPr lang="en-US" dirty="0">
                <a:cs typeface="Arial"/>
              </a:rPr>
              <a:t>Ensure that the impact of changes is localized so that </a:t>
            </a:r>
          </a:p>
          <a:p>
            <a:pPr lvl="2" eaLnBrk="1" hangingPunct="1"/>
            <a:r>
              <a:rPr lang="en-US" dirty="0">
                <a:cs typeface="Arial"/>
              </a:rPr>
              <a:t>Kernel upgrades can be easily incorporated</a:t>
            </a:r>
          </a:p>
          <a:p>
            <a:pPr lvl="2" eaLnBrk="1" hangingPunct="1"/>
            <a:r>
              <a:rPr lang="en-US" dirty="0">
                <a:cs typeface="Arial"/>
              </a:rPr>
              <a:t>Kernel reliability and scalability is not </a:t>
            </a:r>
            <a:r>
              <a:rPr lang="en-US" dirty="0" smtClean="0">
                <a:cs typeface="Arial"/>
              </a:rPr>
              <a:t>compromised</a:t>
            </a:r>
          </a:p>
          <a:p>
            <a:pPr lvl="2" eaLnBrk="1" hangingPunct="1"/>
            <a:endParaRPr lang="en-US" dirty="0">
              <a:cs typeface="Arial"/>
            </a:endParaRPr>
          </a:p>
          <a:p>
            <a:pPr eaLnBrk="1" hangingPunct="1"/>
            <a:r>
              <a:rPr lang="en-US" sz="2400" dirty="0">
                <a:cs typeface="Arial"/>
              </a:rPr>
              <a:t>Mechanisms</a:t>
            </a:r>
          </a:p>
          <a:p>
            <a:pPr lvl="1" eaLnBrk="1" hangingPunct="1"/>
            <a:r>
              <a:rPr lang="en-US" dirty="0">
                <a:cs typeface="Arial"/>
              </a:rPr>
              <a:t>Static Configuration</a:t>
            </a:r>
          </a:p>
          <a:p>
            <a:pPr lvl="2" eaLnBrk="1" hangingPunct="1"/>
            <a:r>
              <a:rPr lang="en-US" dirty="0">
                <a:cs typeface="Arial"/>
              </a:rPr>
              <a:t>Can be configured at compile time</a:t>
            </a:r>
          </a:p>
          <a:p>
            <a:pPr lvl="1" eaLnBrk="1" hangingPunct="1"/>
            <a:r>
              <a:rPr lang="en-US" dirty="0">
                <a:cs typeface="Arial"/>
              </a:rPr>
              <a:t>Dynamic Configuration</a:t>
            </a:r>
          </a:p>
          <a:p>
            <a:pPr lvl="2" eaLnBrk="1" hangingPunct="1"/>
            <a:r>
              <a:rPr lang="en-US" dirty="0">
                <a:cs typeface="Arial"/>
              </a:rPr>
              <a:t>Using loadable kernel modules</a:t>
            </a:r>
          </a:p>
        </p:txBody>
      </p:sp>
    </p:spTree>
    <p:extLst>
      <p:ext uri="{BB962C8B-B14F-4D97-AF65-F5344CB8AC3E}">
        <p14:creationId xmlns:p14="http://schemas.microsoft.com/office/powerpoint/2010/main" val="21697337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Pace of Course</a:t>
            </a:r>
          </a:p>
          <a:p>
            <a:r>
              <a:rPr lang="en-US" dirty="0" smtClean="0"/>
              <a:t>Lab Difficulty</a:t>
            </a:r>
          </a:p>
          <a:p>
            <a:r>
              <a:rPr lang="en-US" dirty="0" smtClean="0"/>
              <a:t>Lecture Pace</a:t>
            </a:r>
          </a:p>
          <a:p>
            <a:r>
              <a:rPr lang="en-US" dirty="0" smtClean="0"/>
              <a:t>Examinations</a:t>
            </a:r>
          </a:p>
          <a:p>
            <a:r>
              <a:rPr lang="en-US" dirty="0" smtClean="0"/>
              <a:t>Approximate Hours per Week</a:t>
            </a:r>
          </a:p>
          <a:p>
            <a:endParaRPr lang="en-US" dirty="0"/>
          </a:p>
          <a:p>
            <a:r>
              <a:rPr lang="en-US" dirty="0" smtClean="0"/>
              <a:t>CONINUE Doing</a:t>
            </a:r>
          </a:p>
          <a:p>
            <a:r>
              <a:rPr lang="en-US" dirty="0" smtClean="0"/>
              <a:t>STOP Doing</a:t>
            </a:r>
          </a:p>
          <a:p>
            <a:r>
              <a:rPr lang="en-US" dirty="0" smtClean="0"/>
              <a:t>START Doing</a:t>
            </a:r>
          </a:p>
          <a:p>
            <a:endParaRPr lang="en-US" dirty="0"/>
          </a:p>
          <a:p>
            <a:r>
              <a:rPr lang="en-US" dirty="0" smtClean="0"/>
              <a:t>Other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3167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Core Kernel Approach</a:t>
            </a:r>
          </a:p>
        </p:txBody>
      </p:sp>
      <p:pic>
        <p:nvPicPr>
          <p:cNvPr id="3993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6075" y="855663"/>
            <a:ext cx="8258175" cy="5297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61772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Core Kernel Approach</a:t>
            </a:r>
          </a:p>
        </p:txBody>
      </p:sp>
      <p:sp>
        <p:nvSpPr>
          <p:cNvPr id="4096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Allows the use of most, if not all, existing Linux primitives, applications, and tools. </a:t>
            </a:r>
          </a:p>
          <a:p>
            <a:pPr lvl="1" eaLnBrk="1" hangingPunct="1"/>
            <a:r>
              <a:rPr lang="en-US" dirty="0">
                <a:cs typeface="Arial"/>
              </a:rPr>
              <a:t>Need to avoid primitives that can take extended time in the </a:t>
            </a:r>
            <a:r>
              <a:rPr lang="en-US" dirty="0" smtClean="0">
                <a:cs typeface="Arial"/>
              </a:rPr>
              <a:t>kernel</a:t>
            </a:r>
          </a:p>
          <a:p>
            <a:pPr lvl="1" eaLnBrk="1" hangingPunct="1"/>
            <a:endParaRPr lang="en-US" dirty="0">
              <a:cs typeface="Arial"/>
            </a:endParaRPr>
          </a:p>
          <a:p>
            <a:pPr eaLnBrk="1" hangingPunct="1"/>
            <a:r>
              <a:rPr lang="en-US" dirty="0">
                <a:cs typeface="Arial"/>
              </a:rPr>
              <a:t>Allows the use of most existing device drivers written to support Linux. </a:t>
            </a:r>
          </a:p>
          <a:p>
            <a:pPr lvl="1" eaLnBrk="1" hangingPunct="1"/>
            <a:r>
              <a:rPr lang="en-US" dirty="0">
                <a:cs typeface="Arial"/>
              </a:rPr>
              <a:t>Need to avoid poorly written drivers that unfairly hog system </a:t>
            </a:r>
            <a:r>
              <a:rPr lang="en-US" dirty="0" smtClean="0">
                <a:cs typeface="Arial"/>
              </a:rPr>
              <a:t>resources</a:t>
            </a:r>
          </a:p>
          <a:p>
            <a:pPr lvl="1" eaLnBrk="1" hangingPunct="1"/>
            <a:endParaRPr lang="en-US" dirty="0">
              <a:cs typeface="Arial"/>
            </a:endParaRPr>
          </a:p>
          <a:p>
            <a:pPr eaLnBrk="1" hangingPunct="1"/>
            <a:r>
              <a:rPr lang="en-US" dirty="0">
                <a:cs typeface="Arial"/>
              </a:rPr>
              <a:t>Robustness and Reliability</a:t>
            </a:r>
          </a:p>
          <a:p>
            <a:pPr lvl="1" eaLnBrk="1" hangingPunct="1"/>
            <a:r>
              <a:rPr lang="en-US" dirty="0">
                <a:cs typeface="Arial"/>
              </a:rPr>
              <a:t>Core kernel modifications can affect robustness, but source is available and extensive testing can be done.</a:t>
            </a:r>
          </a:p>
        </p:txBody>
      </p:sp>
    </p:spTree>
    <p:extLst>
      <p:ext uri="{BB962C8B-B14F-4D97-AF65-F5344CB8AC3E}">
        <p14:creationId xmlns:p14="http://schemas.microsoft.com/office/powerpoint/2010/main" val="41413795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Approaches to Real-Time Linux</a:t>
            </a:r>
          </a:p>
        </p:txBody>
      </p:sp>
      <p:sp>
        <p:nvSpPr>
          <p:cNvPr id="43010" name="Rectangle 3"/>
          <p:cNvSpPr>
            <a:spLocks noChangeArrowheads="1"/>
          </p:cNvSpPr>
          <p:nvPr/>
        </p:nvSpPr>
        <p:spPr bwMode="auto">
          <a:xfrm>
            <a:off x="773113" y="1644650"/>
            <a:ext cx="6389687" cy="804863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Compliant Kernel Approach</a:t>
            </a:r>
          </a:p>
        </p:txBody>
      </p:sp>
      <p:sp>
        <p:nvSpPr>
          <p:cNvPr id="43011" name="Rectangle 4"/>
          <p:cNvSpPr>
            <a:spLocks noChangeArrowheads="1"/>
          </p:cNvSpPr>
          <p:nvPr/>
        </p:nvSpPr>
        <p:spPr bwMode="auto">
          <a:xfrm>
            <a:off x="773113" y="2728913"/>
            <a:ext cx="6389687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Dual Kernel Approach</a:t>
            </a:r>
          </a:p>
        </p:txBody>
      </p:sp>
      <p:sp>
        <p:nvSpPr>
          <p:cNvPr id="43012" name="Rectangle 5"/>
          <p:cNvSpPr>
            <a:spLocks noChangeArrowheads="1"/>
          </p:cNvSpPr>
          <p:nvPr/>
        </p:nvSpPr>
        <p:spPr bwMode="auto">
          <a:xfrm>
            <a:off x="773113" y="3814763"/>
            <a:ext cx="6389687" cy="804862"/>
          </a:xfrm>
          <a:prstGeom prst="rect">
            <a:avLst/>
          </a:prstGeom>
          <a:solidFill>
            <a:srgbClr val="FF99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latin typeface="Arial"/>
                <a:cs typeface="Arial"/>
              </a:rPr>
              <a:t>Core Kernel Approach</a:t>
            </a:r>
          </a:p>
        </p:txBody>
      </p:sp>
      <p:sp>
        <p:nvSpPr>
          <p:cNvPr id="43013" name="Rectangle 6"/>
          <p:cNvSpPr>
            <a:spLocks noChangeArrowheads="1"/>
          </p:cNvSpPr>
          <p:nvPr/>
        </p:nvSpPr>
        <p:spPr bwMode="auto">
          <a:xfrm>
            <a:off x="771525" y="4900613"/>
            <a:ext cx="6389688" cy="804862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457200" indent="-457200" algn="l">
              <a:buFont typeface="Wingdings" charset="0"/>
              <a:buChar char="Ø"/>
            </a:pPr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Resource Kernel Approach</a:t>
            </a:r>
          </a:p>
        </p:txBody>
      </p:sp>
    </p:spTree>
    <p:extLst>
      <p:ext uri="{BB962C8B-B14F-4D97-AF65-F5344CB8AC3E}">
        <p14:creationId xmlns:p14="http://schemas.microsoft.com/office/powerpoint/2010/main" val="23803770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Resource Kernel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>
                <a:cs typeface="Arial"/>
              </a:rPr>
              <a:t>A Kernel that provides to Applications Timely, Guaranteed, and Enforced access to System Resources</a:t>
            </a:r>
          </a:p>
          <a:p>
            <a:pPr eaLnBrk="1" hangingPunct="1">
              <a:lnSpc>
                <a:spcPct val="120000"/>
              </a:lnSpc>
            </a:pPr>
            <a:r>
              <a:rPr lang="en-US">
                <a:cs typeface="Arial"/>
              </a:rPr>
              <a:t>Allows Applications to specify only their Resource Demands, leaving the Kernel to satisfy those Demands using hidden management schemes</a:t>
            </a:r>
          </a:p>
        </p:txBody>
      </p:sp>
    </p:spTree>
    <p:extLst>
      <p:ext uri="{BB962C8B-B14F-4D97-AF65-F5344CB8AC3E}">
        <p14:creationId xmlns:p14="http://schemas.microsoft.com/office/powerpoint/2010/main" val="29856169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Protection in Resource Kernels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Each application (or a group of collaborating applications) operates in a </a:t>
            </a:r>
            <a:r>
              <a:rPr lang="ja-JP" altLang="en-US" dirty="0">
                <a:cs typeface="Arial"/>
              </a:rPr>
              <a:t>“</a:t>
            </a:r>
            <a:r>
              <a:rPr lang="en-US" altLang="ja-JP" dirty="0">
                <a:cs typeface="Arial"/>
              </a:rPr>
              <a:t>virtual machine</a:t>
            </a:r>
            <a:r>
              <a:rPr lang="ja-JP" altLang="en-US" dirty="0">
                <a:cs typeface="Arial"/>
              </a:rPr>
              <a:t>”</a:t>
            </a:r>
            <a:r>
              <a:rPr lang="en-US" altLang="ja-JP" dirty="0">
                <a:cs typeface="Arial"/>
              </a:rPr>
              <a:t>:</a:t>
            </a:r>
          </a:p>
          <a:p>
            <a:pPr lvl="1" eaLnBrk="1" hangingPunct="1"/>
            <a:r>
              <a:rPr lang="en-US" dirty="0">
                <a:cs typeface="Arial"/>
              </a:rPr>
              <a:t>a machine which consists of  a well-defined and guaranteed portion of system resources</a:t>
            </a:r>
          </a:p>
          <a:p>
            <a:pPr lvl="2" eaLnBrk="1" hangingPunct="1"/>
            <a:r>
              <a:rPr lang="en-US" dirty="0">
                <a:cs typeface="Arial"/>
              </a:rPr>
              <a:t> CPU capacity, disk bandwidth, network bandwidth,  and memory </a:t>
            </a:r>
            <a:r>
              <a:rPr lang="en-US" dirty="0" smtClean="0">
                <a:cs typeface="Arial"/>
              </a:rPr>
              <a:t>resource</a:t>
            </a:r>
          </a:p>
          <a:p>
            <a:pPr lvl="2" eaLnBrk="1" hangingPunct="1"/>
            <a:endParaRPr lang="en-US" dirty="0">
              <a:cs typeface="Arial"/>
            </a:endParaRPr>
          </a:p>
          <a:p>
            <a:pPr eaLnBrk="1" hangingPunct="1"/>
            <a:r>
              <a:rPr lang="en-US" dirty="0">
                <a:cs typeface="Arial"/>
              </a:rPr>
              <a:t>Multiple virtual machines can run simultaneously on the same physical machine</a:t>
            </a:r>
          </a:p>
          <a:p>
            <a:pPr lvl="1" eaLnBrk="1" hangingPunct="1"/>
            <a:r>
              <a:rPr lang="en-US" dirty="0">
                <a:cs typeface="Arial"/>
              </a:rPr>
              <a:t>guarantees available to each resource set is valid despite the presence of other (potentially </a:t>
            </a:r>
            <a:r>
              <a:rPr lang="en-US" dirty="0" err="1">
                <a:cs typeface="Arial"/>
              </a:rPr>
              <a:t>mis</a:t>
            </a:r>
            <a:r>
              <a:rPr lang="en-US" dirty="0">
                <a:cs typeface="Arial"/>
              </a:rPr>
              <a:t>-behaving) applications using other resource sets</a:t>
            </a:r>
          </a:p>
        </p:txBody>
      </p:sp>
    </p:spTree>
    <p:extLst>
      <p:ext uri="{BB962C8B-B14F-4D97-AF65-F5344CB8AC3E}">
        <p14:creationId xmlns:p14="http://schemas.microsoft.com/office/powerpoint/2010/main" val="20735073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Resource Kernel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b="1" dirty="0">
                <a:solidFill>
                  <a:srgbClr val="008000"/>
                </a:solidFill>
                <a:cs typeface="Arial"/>
              </a:rPr>
              <a:t>A Kernel that provides to applications </a:t>
            </a:r>
            <a:r>
              <a:rPr lang="en-US" b="1" i="1" u="sng" dirty="0">
                <a:solidFill>
                  <a:srgbClr val="008000"/>
                </a:solidFill>
                <a:cs typeface="Arial"/>
              </a:rPr>
              <a:t>Timely</a:t>
            </a:r>
            <a:r>
              <a:rPr lang="en-US" b="1" dirty="0">
                <a:solidFill>
                  <a:srgbClr val="008000"/>
                </a:solidFill>
                <a:cs typeface="Arial"/>
              </a:rPr>
              <a:t>, Guaranteed, and Enforced access to System Resources</a:t>
            </a:r>
          </a:p>
          <a:p>
            <a:pPr eaLnBrk="1" hangingPunct="1"/>
            <a:r>
              <a:rPr lang="en-US" dirty="0">
                <a:cs typeface="Arial"/>
              </a:rPr>
              <a:t>Allows Applications to specify only their Resource Demands </a:t>
            </a:r>
          </a:p>
          <a:p>
            <a:pPr lvl="1" eaLnBrk="1" hangingPunct="1"/>
            <a:r>
              <a:rPr lang="en-US" dirty="0">
                <a:cs typeface="Arial"/>
              </a:rPr>
              <a:t>leaving the Kernel to satisfy those Demands using hidden management schemes</a:t>
            </a:r>
          </a:p>
        </p:txBody>
      </p:sp>
      <p:sp>
        <p:nvSpPr>
          <p:cNvPr id="49155" name="AutoShape 4"/>
          <p:cNvSpPr>
            <a:spLocks noChangeArrowheads="1"/>
          </p:cNvSpPr>
          <p:nvPr/>
        </p:nvSpPr>
        <p:spPr bwMode="auto">
          <a:xfrm>
            <a:off x="796925" y="3026712"/>
            <a:ext cx="1009650" cy="431800"/>
          </a:xfrm>
          <a:prstGeom prst="flowChartAlternateProcess">
            <a:avLst/>
          </a:prstGeom>
          <a:solidFill>
            <a:srgbClr val="FFFF66"/>
          </a:solidFill>
          <a:ln w="9525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en-US" sz="2000" b="1">
                <a:latin typeface="Helvetica" charset="0"/>
                <a:ea typeface="MS PGothic" charset="0"/>
                <a:cs typeface="MS PGothic" charset="0"/>
              </a:rPr>
              <a:t>Task 1</a:t>
            </a:r>
          </a:p>
        </p:txBody>
      </p:sp>
      <p:sp>
        <p:nvSpPr>
          <p:cNvPr id="49156" name="AutoShape 5"/>
          <p:cNvSpPr>
            <a:spLocks noChangeArrowheads="1"/>
          </p:cNvSpPr>
          <p:nvPr/>
        </p:nvSpPr>
        <p:spPr bwMode="auto">
          <a:xfrm>
            <a:off x="2935288" y="2642537"/>
            <a:ext cx="1009650" cy="431800"/>
          </a:xfrm>
          <a:prstGeom prst="flowChartAlternateProcess">
            <a:avLst/>
          </a:prstGeom>
          <a:solidFill>
            <a:srgbClr val="FFFF66"/>
          </a:solidFill>
          <a:ln w="9525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en-US" sz="2000" b="1">
                <a:latin typeface="Helvetica" charset="0"/>
                <a:ea typeface="MS PGothic" charset="0"/>
                <a:cs typeface="MS PGothic" charset="0"/>
              </a:rPr>
              <a:t>Task 2</a:t>
            </a:r>
          </a:p>
        </p:txBody>
      </p:sp>
      <p:sp>
        <p:nvSpPr>
          <p:cNvPr id="49157" name="AutoShape 6"/>
          <p:cNvSpPr>
            <a:spLocks noChangeArrowheads="1"/>
          </p:cNvSpPr>
          <p:nvPr/>
        </p:nvSpPr>
        <p:spPr bwMode="auto">
          <a:xfrm>
            <a:off x="4818063" y="3021950"/>
            <a:ext cx="1009650" cy="431800"/>
          </a:xfrm>
          <a:prstGeom prst="flowChartAlternateProcess">
            <a:avLst/>
          </a:prstGeom>
          <a:solidFill>
            <a:srgbClr val="FFFF66"/>
          </a:solidFill>
          <a:ln w="9525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en-US" sz="2000" b="1">
                <a:latin typeface="Helvetica" charset="0"/>
                <a:ea typeface="MS PGothic" charset="0"/>
                <a:cs typeface="MS PGothic" charset="0"/>
              </a:rPr>
              <a:t>Task 3</a:t>
            </a:r>
          </a:p>
        </p:txBody>
      </p:sp>
      <p:sp>
        <p:nvSpPr>
          <p:cNvPr id="523271" name="Oval 7" descr="Medium wood"/>
          <p:cNvSpPr>
            <a:spLocks noChangeArrowheads="1"/>
          </p:cNvSpPr>
          <p:nvPr/>
        </p:nvSpPr>
        <p:spPr bwMode="auto">
          <a:xfrm>
            <a:off x="1612900" y="3541062"/>
            <a:ext cx="3665538" cy="1939925"/>
          </a:xfrm>
          <a:prstGeom prst="ellips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9525">
            <a:solidFill>
              <a:schemeClr val="tx1"/>
            </a:solidFill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pitchFamily="34" charset="0"/>
                <a:ea typeface="MS PGothic" charset="-128"/>
                <a:cs typeface="+mn-cs"/>
              </a:rPr>
              <a:t>Resource Set</a:t>
            </a:r>
          </a:p>
          <a:p>
            <a:pPr algn="l">
              <a:defRPr/>
            </a:pPr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Helvetica" pitchFamily="34" charset="0"/>
              <a:ea typeface="MS PGothic" charset="-128"/>
              <a:cs typeface="+mn-cs"/>
            </a:endParaRPr>
          </a:p>
          <a:p>
            <a:pPr algn="l">
              <a:defRPr/>
            </a:pPr>
            <a:endParaRPr lang="en-US" sz="2000" b="1">
              <a:latin typeface="Helvetica" pitchFamily="34" charset="0"/>
              <a:ea typeface="MS PGothic" charset="-128"/>
              <a:cs typeface="+mn-cs"/>
            </a:endParaRPr>
          </a:p>
        </p:txBody>
      </p:sp>
      <p:sp>
        <p:nvSpPr>
          <p:cNvPr id="49159" name="Oval 8"/>
          <p:cNvSpPr>
            <a:spLocks noChangeArrowheads="1"/>
          </p:cNvSpPr>
          <p:nvPr/>
        </p:nvSpPr>
        <p:spPr bwMode="auto">
          <a:xfrm>
            <a:off x="1862138" y="4404662"/>
            <a:ext cx="1136650" cy="523875"/>
          </a:xfrm>
          <a:prstGeom prst="ellipse">
            <a:avLst/>
          </a:prstGeom>
          <a:solidFill>
            <a:srgbClr val="0000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2000" b="1">
                <a:solidFill>
                  <a:srgbClr val="FFFF66"/>
                </a:solidFill>
                <a:latin typeface="Helvetica" charset="0"/>
                <a:ea typeface="MS PGothic" charset="0"/>
                <a:cs typeface="MS PGothic" charset="0"/>
              </a:rPr>
              <a:t>Rsv 1</a:t>
            </a:r>
          </a:p>
        </p:txBody>
      </p:sp>
      <p:sp>
        <p:nvSpPr>
          <p:cNvPr id="49160" name="Oval 9"/>
          <p:cNvSpPr>
            <a:spLocks noChangeArrowheads="1"/>
          </p:cNvSpPr>
          <p:nvPr/>
        </p:nvSpPr>
        <p:spPr bwMode="auto">
          <a:xfrm>
            <a:off x="3932238" y="4415775"/>
            <a:ext cx="1136650" cy="523875"/>
          </a:xfrm>
          <a:prstGeom prst="ellipse">
            <a:avLst/>
          </a:prstGeom>
          <a:solidFill>
            <a:srgbClr val="0000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2000" b="1">
                <a:solidFill>
                  <a:srgbClr val="FFFF66"/>
                </a:solidFill>
                <a:latin typeface="Helvetica" charset="0"/>
                <a:ea typeface="MS PGothic" charset="0"/>
                <a:cs typeface="MS PGothic" charset="0"/>
              </a:rPr>
              <a:t>Rsv 2</a:t>
            </a:r>
          </a:p>
        </p:txBody>
      </p:sp>
      <p:sp>
        <p:nvSpPr>
          <p:cNvPr id="49161" name="Oval 10"/>
          <p:cNvSpPr>
            <a:spLocks noChangeArrowheads="1"/>
          </p:cNvSpPr>
          <p:nvPr/>
        </p:nvSpPr>
        <p:spPr bwMode="auto">
          <a:xfrm>
            <a:off x="2797175" y="4799950"/>
            <a:ext cx="1136650" cy="523875"/>
          </a:xfrm>
          <a:prstGeom prst="ellipse">
            <a:avLst/>
          </a:prstGeom>
          <a:solidFill>
            <a:srgbClr val="0000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2000" b="1">
                <a:solidFill>
                  <a:srgbClr val="FFFF66"/>
                </a:solidFill>
                <a:latin typeface="Helvetica" charset="0"/>
                <a:ea typeface="MS PGothic" charset="0"/>
                <a:cs typeface="MS PGothic" charset="0"/>
              </a:rPr>
              <a:t>Rsv 3</a:t>
            </a:r>
          </a:p>
        </p:txBody>
      </p:sp>
      <p:cxnSp>
        <p:nvCxnSpPr>
          <p:cNvPr id="49162" name="AutoShape 11"/>
          <p:cNvCxnSpPr>
            <a:cxnSpLocks noChangeShapeType="1"/>
            <a:stCxn id="49155" idx="2"/>
            <a:endCxn id="523271" idx="1"/>
          </p:cNvCxnSpPr>
          <p:nvPr/>
        </p:nvCxnSpPr>
        <p:spPr bwMode="auto">
          <a:xfrm>
            <a:off x="1301750" y="3458512"/>
            <a:ext cx="847725" cy="366713"/>
          </a:xfrm>
          <a:prstGeom prst="straightConnector1">
            <a:avLst/>
          </a:prstGeom>
          <a:noFill/>
          <a:ln w="3810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163" name="AutoShape 12"/>
          <p:cNvCxnSpPr>
            <a:cxnSpLocks noChangeShapeType="1"/>
            <a:stCxn id="49156" idx="2"/>
            <a:endCxn id="523271" idx="0"/>
          </p:cNvCxnSpPr>
          <p:nvPr/>
        </p:nvCxnSpPr>
        <p:spPr bwMode="auto">
          <a:xfrm>
            <a:off x="3440113" y="3074337"/>
            <a:ext cx="6350" cy="466725"/>
          </a:xfrm>
          <a:prstGeom prst="straightConnector1">
            <a:avLst/>
          </a:prstGeom>
          <a:noFill/>
          <a:ln w="3810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164" name="AutoShape 13"/>
          <p:cNvCxnSpPr>
            <a:cxnSpLocks noChangeShapeType="1"/>
            <a:stCxn id="49157" idx="2"/>
            <a:endCxn id="523271" idx="7"/>
          </p:cNvCxnSpPr>
          <p:nvPr/>
        </p:nvCxnSpPr>
        <p:spPr bwMode="auto">
          <a:xfrm flipH="1">
            <a:off x="4741863" y="3453750"/>
            <a:ext cx="581025" cy="371475"/>
          </a:xfrm>
          <a:prstGeom prst="straightConnector1">
            <a:avLst/>
          </a:prstGeom>
          <a:noFill/>
          <a:ln w="3810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165" name="AutoShape 14"/>
          <p:cNvCxnSpPr>
            <a:cxnSpLocks noChangeShapeType="1"/>
            <a:stCxn id="49159" idx="4"/>
          </p:cNvCxnSpPr>
          <p:nvPr/>
        </p:nvCxnSpPr>
        <p:spPr bwMode="auto">
          <a:xfrm flipH="1">
            <a:off x="1449388" y="4928537"/>
            <a:ext cx="981075" cy="822325"/>
          </a:xfrm>
          <a:prstGeom prst="straightConnector1">
            <a:avLst/>
          </a:prstGeom>
          <a:noFill/>
          <a:ln w="3810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166" name="AutoShape 15"/>
          <p:cNvCxnSpPr>
            <a:cxnSpLocks noChangeShapeType="1"/>
            <a:stCxn id="49160" idx="4"/>
          </p:cNvCxnSpPr>
          <p:nvPr/>
        </p:nvCxnSpPr>
        <p:spPr bwMode="auto">
          <a:xfrm>
            <a:off x="4500563" y="4939650"/>
            <a:ext cx="831850" cy="487362"/>
          </a:xfrm>
          <a:prstGeom prst="straightConnector1">
            <a:avLst/>
          </a:prstGeom>
          <a:noFill/>
          <a:ln w="3810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167" name="AutoShape 16"/>
          <p:cNvCxnSpPr>
            <a:cxnSpLocks noChangeShapeType="1"/>
            <a:stCxn id="49161" idx="4"/>
          </p:cNvCxnSpPr>
          <p:nvPr/>
        </p:nvCxnSpPr>
        <p:spPr bwMode="auto">
          <a:xfrm flipH="1">
            <a:off x="3362325" y="5323825"/>
            <a:ext cx="3175" cy="474662"/>
          </a:xfrm>
          <a:prstGeom prst="straightConnector1">
            <a:avLst/>
          </a:prstGeom>
          <a:noFill/>
          <a:ln w="3810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9168" name="Group 17"/>
          <p:cNvGrpSpPr>
            <a:grpSpLocks/>
          </p:cNvGrpSpPr>
          <p:nvPr/>
        </p:nvGrpSpPr>
        <p:grpSpPr bwMode="auto">
          <a:xfrm>
            <a:off x="5357813" y="4928537"/>
            <a:ext cx="1216025" cy="1290638"/>
            <a:chOff x="463" y="2633"/>
            <a:chExt cx="766" cy="813"/>
          </a:xfrm>
        </p:grpSpPr>
        <p:grpSp>
          <p:nvGrpSpPr>
            <p:cNvPr id="49193" name="Group 18"/>
            <p:cNvGrpSpPr>
              <a:grpSpLocks/>
            </p:cNvGrpSpPr>
            <p:nvPr/>
          </p:nvGrpSpPr>
          <p:grpSpPr bwMode="auto">
            <a:xfrm>
              <a:off x="463" y="2633"/>
              <a:ext cx="766" cy="806"/>
              <a:chOff x="1338" y="3374"/>
              <a:chExt cx="766" cy="806"/>
            </a:xfrm>
          </p:grpSpPr>
          <p:sp>
            <p:nvSpPr>
              <p:cNvPr id="49195" name="Oval 19"/>
              <p:cNvSpPr>
                <a:spLocks noChangeArrowheads="1"/>
              </p:cNvSpPr>
              <p:nvPr/>
            </p:nvSpPr>
            <p:spPr bwMode="auto">
              <a:xfrm>
                <a:off x="1338" y="4027"/>
                <a:ext cx="740" cy="153"/>
              </a:xfrm>
              <a:prstGeom prst="ellipse">
                <a:avLst/>
              </a:prstGeom>
              <a:solidFill>
                <a:srgbClr val="6633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96" name="Rectangle 20"/>
              <p:cNvSpPr>
                <a:spLocks noChangeArrowheads="1"/>
              </p:cNvSpPr>
              <p:nvPr/>
            </p:nvSpPr>
            <p:spPr bwMode="auto">
              <a:xfrm>
                <a:off x="1338" y="3443"/>
                <a:ext cx="766" cy="657"/>
              </a:xfrm>
              <a:prstGeom prst="rect">
                <a:avLst/>
              </a:prstGeom>
              <a:solidFill>
                <a:srgbClr val="66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97" name="Oval 21"/>
              <p:cNvSpPr>
                <a:spLocks noChangeArrowheads="1"/>
              </p:cNvSpPr>
              <p:nvPr/>
            </p:nvSpPr>
            <p:spPr bwMode="auto">
              <a:xfrm>
                <a:off x="1360" y="3374"/>
                <a:ext cx="740" cy="153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9194" name="Text Box 22"/>
            <p:cNvSpPr txBox="1">
              <a:spLocks noChangeArrowheads="1"/>
            </p:cNvSpPr>
            <p:nvPr/>
          </p:nvSpPr>
          <p:spPr bwMode="auto">
            <a:xfrm>
              <a:off x="608" y="2928"/>
              <a:ext cx="479" cy="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bg1"/>
                  </a:solidFill>
                  <a:ea typeface="MS PGothic" charset="0"/>
                  <a:cs typeface="MS PGothic" charset="0"/>
                </a:rPr>
                <a:t>Disk</a:t>
              </a:r>
            </a:p>
            <a:p>
              <a:r>
                <a:rPr lang="en-US">
                  <a:solidFill>
                    <a:schemeClr val="bg1"/>
                  </a:solidFill>
                  <a:ea typeface="MS PGothic" charset="0"/>
                  <a:cs typeface="MS PGothic" charset="0"/>
                </a:rPr>
                <a:t>BW</a:t>
              </a:r>
            </a:p>
          </p:txBody>
        </p:sp>
      </p:grpSp>
      <p:grpSp>
        <p:nvGrpSpPr>
          <p:cNvPr id="49169" name="Group 23"/>
          <p:cNvGrpSpPr>
            <a:grpSpLocks/>
          </p:cNvGrpSpPr>
          <p:nvPr/>
        </p:nvGrpSpPr>
        <p:grpSpPr bwMode="auto">
          <a:xfrm>
            <a:off x="2571750" y="5755625"/>
            <a:ext cx="1654175" cy="579437"/>
            <a:chOff x="4258" y="3634"/>
            <a:chExt cx="1042" cy="365"/>
          </a:xfrm>
        </p:grpSpPr>
        <p:sp>
          <p:nvSpPr>
            <p:cNvPr id="49187" name="Oval 24"/>
            <p:cNvSpPr>
              <a:spLocks noChangeArrowheads="1"/>
            </p:cNvSpPr>
            <p:nvPr/>
          </p:nvSpPr>
          <p:spPr bwMode="auto">
            <a:xfrm>
              <a:off x="4258" y="3666"/>
              <a:ext cx="199" cy="289"/>
            </a:xfrm>
            <a:prstGeom prst="ellipse">
              <a:avLst/>
            </a:prstGeom>
            <a:solidFill>
              <a:srgbClr val="FFCC66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188" name="Rectangle 25"/>
            <p:cNvSpPr>
              <a:spLocks noChangeArrowheads="1"/>
            </p:cNvSpPr>
            <p:nvPr/>
          </p:nvSpPr>
          <p:spPr bwMode="auto">
            <a:xfrm>
              <a:off x="4362" y="3664"/>
              <a:ext cx="848" cy="301"/>
            </a:xfrm>
            <a:prstGeom prst="rect">
              <a:avLst/>
            </a:prstGeom>
            <a:solidFill>
              <a:srgbClr val="FFCC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189" name="Oval 26"/>
            <p:cNvSpPr>
              <a:spLocks noChangeArrowheads="1"/>
            </p:cNvSpPr>
            <p:nvPr/>
          </p:nvSpPr>
          <p:spPr bwMode="auto">
            <a:xfrm>
              <a:off x="5101" y="3671"/>
              <a:ext cx="199" cy="29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190" name="Line 27"/>
            <p:cNvSpPr>
              <a:spLocks noChangeShapeType="1"/>
            </p:cNvSpPr>
            <p:nvPr/>
          </p:nvSpPr>
          <p:spPr bwMode="auto">
            <a:xfrm>
              <a:off x="4366" y="3662"/>
              <a:ext cx="84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191" name="Line 28"/>
            <p:cNvSpPr>
              <a:spLocks noChangeShapeType="1"/>
            </p:cNvSpPr>
            <p:nvPr/>
          </p:nvSpPr>
          <p:spPr bwMode="auto">
            <a:xfrm>
              <a:off x="4348" y="3959"/>
              <a:ext cx="81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192" name="Rectangle 29"/>
            <p:cNvSpPr>
              <a:spLocks noChangeArrowheads="1"/>
            </p:cNvSpPr>
            <p:nvPr/>
          </p:nvSpPr>
          <p:spPr bwMode="auto">
            <a:xfrm>
              <a:off x="4277" y="3634"/>
              <a:ext cx="899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/>
              <a:r>
                <a:rPr lang="en-US" sz="3200">
                  <a:ea typeface="MS PGothic" charset="0"/>
                  <a:cs typeface="MS PGothic" charset="0"/>
                </a:rPr>
                <a:t>NetBW</a:t>
              </a:r>
            </a:p>
          </p:txBody>
        </p:sp>
      </p:grpSp>
      <p:grpSp>
        <p:nvGrpSpPr>
          <p:cNvPr id="49170" name="Group 30"/>
          <p:cNvGrpSpPr>
            <a:grpSpLocks/>
          </p:cNvGrpSpPr>
          <p:nvPr/>
        </p:nvGrpSpPr>
        <p:grpSpPr bwMode="auto">
          <a:xfrm>
            <a:off x="531813" y="5304775"/>
            <a:ext cx="900112" cy="928687"/>
            <a:chOff x="2555" y="3513"/>
            <a:chExt cx="567" cy="585"/>
          </a:xfrm>
        </p:grpSpPr>
        <p:sp>
          <p:nvSpPr>
            <p:cNvPr id="49172" name="Rectangle 31"/>
            <p:cNvSpPr>
              <a:spLocks noChangeArrowheads="1"/>
            </p:cNvSpPr>
            <p:nvPr/>
          </p:nvSpPr>
          <p:spPr bwMode="auto">
            <a:xfrm>
              <a:off x="2664" y="3513"/>
              <a:ext cx="351" cy="585"/>
            </a:xfrm>
            <a:prstGeom prst="rect">
              <a:avLst/>
            </a:prstGeom>
            <a:solidFill>
              <a:srgbClr val="003300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2075" tIns="46038" rIns="92075" bIns="46038" anchor="ctr"/>
            <a:lstStyle/>
            <a:p>
              <a:r>
                <a:rPr lang="en-US">
                  <a:solidFill>
                    <a:srgbClr val="FFCC66"/>
                  </a:solidFill>
                  <a:ea typeface="MS PGothic" charset="0"/>
                  <a:cs typeface="MS PGothic" charset="0"/>
                </a:rPr>
                <a:t>CPU</a:t>
              </a:r>
            </a:p>
          </p:txBody>
        </p:sp>
        <p:grpSp>
          <p:nvGrpSpPr>
            <p:cNvPr id="49173" name="Group 32"/>
            <p:cNvGrpSpPr>
              <a:grpSpLocks/>
            </p:cNvGrpSpPr>
            <p:nvPr/>
          </p:nvGrpSpPr>
          <p:grpSpPr bwMode="auto">
            <a:xfrm>
              <a:off x="2555" y="3531"/>
              <a:ext cx="107" cy="549"/>
              <a:chOff x="2555" y="3531"/>
              <a:chExt cx="107" cy="549"/>
            </a:xfrm>
          </p:grpSpPr>
          <p:sp>
            <p:nvSpPr>
              <p:cNvPr id="49181" name="Line 33"/>
              <p:cNvSpPr>
                <a:spLocks noChangeShapeType="1"/>
              </p:cNvSpPr>
              <p:nvPr/>
            </p:nvSpPr>
            <p:spPr bwMode="auto">
              <a:xfrm flipH="1">
                <a:off x="2555" y="3531"/>
                <a:ext cx="103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82" name="Line 34"/>
              <p:cNvSpPr>
                <a:spLocks noChangeShapeType="1"/>
              </p:cNvSpPr>
              <p:nvPr/>
            </p:nvSpPr>
            <p:spPr bwMode="auto">
              <a:xfrm flipH="1">
                <a:off x="2557" y="3633"/>
                <a:ext cx="103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83" name="Line 35"/>
              <p:cNvSpPr>
                <a:spLocks noChangeShapeType="1"/>
              </p:cNvSpPr>
              <p:nvPr/>
            </p:nvSpPr>
            <p:spPr bwMode="auto">
              <a:xfrm flipH="1">
                <a:off x="2555" y="3751"/>
                <a:ext cx="103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84" name="Line 36"/>
              <p:cNvSpPr>
                <a:spLocks noChangeShapeType="1"/>
              </p:cNvSpPr>
              <p:nvPr/>
            </p:nvSpPr>
            <p:spPr bwMode="auto">
              <a:xfrm flipH="1">
                <a:off x="2555" y="3866"/>
                <a:ext cx="103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85" name="Line 37"/>
              <p:cNvSpPr>
                <a:spLocks noChangeShapeType="1"/>
              </p:cNvSpPr>
              <p:nvPr/>
            </p:nvSpPr>
            <p:spPr bwMode="auto">
              <a:xfrm flipH="1">
                <a:off x="2558" y="3980"/>
                <a:ext cx="104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86" name="Line 38"/>
              <p:cNvSpPr>
                <a:spLocks noChangeShapeType="1"/>
              </p:cNvSpPr>
              <p:nvPr/>
            </p:nvSpPr>
            <p:spPr bwMode="auto">
              <a:xfrm flipH="1">
                <a:off x="2558" y="4080"/>
                <a:ext cx="104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9174" name="Group 39"/>
            <p:cNvGrpSpPr>
              <a:grpSpLocks/>
            </p:cNvGrpSpPr>
            <p:nvPr/>
          </p:nvGrpSpPr>
          <p:grpSpPr bwMode="auto">
            <a:xfrm>
              <a:off x="3015" y="3535"/>
              <a:ext cx="107" cy="550"/>
              <a:chOff x="3015" y="3535"/>
              <a:chExt cx="107" cy="550"/>
            </a:xfrm>
          </p:grpSpPr>
          <p:sp>
            <p:nvSpPr>
              <p:cNvPr id="49175" name="Line 40"/>
              <p:cNvSpPr>
                <a:spLocks noChangeShapeType="1"/>
              </p:cNvSpPr>
              <p:nvPr/>
            </p:nvSpPr>
            <p:spPr bwMode="auto">
              <a:xfrm flipH="1">
                <a:off x="3015" y="3535"/>
                <a:ext cx="104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76" name="Line 41"/>
              <p:cNvSpPr>
                <a:spLocks noChangeShapeType="1"/>
              </p:cNvSpPr>
              <p:nvPr/>
            </p:nvSpPr>
            <p:spPr bwMode="auto">
              <a:xfrm flipH="1">
                <a:off x="3015" y="3637"/>
                <a:ext cx="104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77" name="Line 42"/>
              <p:cNvSpPr>
                <a:spLocks noChangeShapeType="1"/>
              </p:cNvSpPr>
              <p:nvPr/>
            </p:nvSpPr>
            <p:spPr bwMode="auto">
              <a:xfrm flipH="1">
                <a:off x="3015" y="3756"/>
                <a:ext cx="104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78" name="Line 43"/>
              <p:cNvSpPr>
                <a:spLocks noChangeShapeType="1"/>
              </p:cNvSpPr>
              <p:nvPr/>
            </p:nvSpPr>
            <p:spPr bwMode="auto">
              <a:xfrm flipH="1">
                <a:off x="3015" y="3870"/>
                <a:ext cx="104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79" name="Line 44"/>
              <p:cNvSpPr>
                <a:spLocks noChangeShapeType="1"/>
              </p:cNvSpPr>
              <p:nvPr/>
            </p:nvSpPr>
            <p:spPr bwMode="auto">
              <a:xfrm flipH="1">
                <a:off x="3017" y="3985"/>
                <a:ext cx="103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180" name="Line 45"/>
              <p:cNvSpPr>
                <a:spLocks noChangeShapeType="1"/>
              </p:cNvSpPr>
              <p:nvPr/>
            </p:nvSpPr>
            <p:spPr bwMode="auto">
              <a:xfrm flipH="1">
                <a:off x="3019" y="4085"/>
                <a:ext cx="103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49171" name="Rectangle 46"/>
          <p:cNvSpPr>
            <a:spLocks noChangeArrowheads="1"/>
          </p:cNvSpPr>
          <p:nvPr/>
        </p:nvSpPr>
        <p:spPr bwMode="auto">
          <a:xfrm>
            <a:off x="6224588" y="3042587"/>
            <a:ext cx="2919412" cy="1293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algn="l">
              <a:spcBef>
                <a:spcPct val="20000"/>
              </a:spcBef>
            </a:pPr>
            <a:r>
              <a:rPr lang="en-US" sz="1800" b="1">
                <a:solidFill>
                  <a:srgbClr val="CC3300"/>
                </a:solidFill>
                <a:latin typeface="Arial" charset="0"/>
                <a:ea typeface="MS PGothic" charset="0"/>
                <a:cs typeface="MS PGothic" charset="0"/>
              </a:rPr>
              <a:t>Reservation Parameters</a:t>
            </a:r>
          </a:p>
          <a:p>
            <a:pPr marL="342900" indent="-342900" algn="l">
              <a:spcBef>
                <a:spcPct val="20000"/>
              </a:spcBef>
            </a:pPr>
            <a:r>
              <a:rPr lang="ja-JP" altLang="en-US" sz="1800">
                <a:latin typeface="Arial" charset="0"/>
                <a:ea typeface="MS PGothic" charset="0"/>
                <a:cs typeface="MS PGothic" charset="0"/>
              </a:rPr>
              <a:t>“</a:t>
            </a:r>
            <a:r>
              <a:rPr lang="en-US" altLang="ja-JP" sz="1800">
                <a:latin typeface="Arial" charset="0"/>
                <a:ea typeface="MS PGothic" charset="0"/>
                <a:cs typeface="MS PGothic" charset="0"/>
              </a:rPr>
              <a:t>T</a:t>
            </a:r>
            <a:r>
              <a:rPr lang="ja-JP" altLang="en-US" sz="1800">
                <a:latin typeface="Arial" charset="0"/>
                <a:ea typeface="MS PGothic" charset="0"/>
                <a:cs typeface="MS PGothic" charset="0"/>
              </a:rPr>
              <a:t>”</a:t>
            </a:r>
            <a:r>
              <a:rPr lang="en-US" altLang="ja-JP" sz="1800">
                <a:latin typeface="Arial" charset="0"/>
                <a:ea typeface="MS PGothic" charset="0"/>
                <a:cs typeface="MS PGothic" charset="0"/>
              </a:rPr>
              <a:t>: Period (1/</a:t>
            </a:r>
            <a:r>
              <a:rPr lang="en-US" altLang="ja-JP" sz="1800" i="1">
                <a:latin typeface="Arial" charset="0"/>
                <a:ea typeface="MS PGothic" charset="0"/>
                <a:cs typeface="MS PGothic" charset="0"/>
              </a:rPr>
              <a:t>f</a:t>
            </a:r>
            <a:r>
              <a:rPr lang="en-US" altLang="ja-JP" sz="1800">
                <a:latin typeface="Arial" charset="0"/>
                <a:ea typeface="MS PGothic" charset="0"/>
                <a:cs typeface="MS PGothic" charset="0"/>
              </a:rPr>
              <a:t>)</a:t>
            </a:r>
          </a:p>
          <a:p>
            <a:pPr marL="342900" indent="-342900" algn="l">
              <a:spcBef>
                <a:spcPct val="20000"/>
              </a:spcBef>
            </a:pPr>
            <a:r>
              <a:rPr lang="ja-JP" altLang="en-US" sz="1800">
                <a:latin typeface="Arial" charset="0"/>
                <a:ea typeface="MS PGothic" charset="0"/>
                <a:cs typeface="MS PGothic" charset="0"/>
              </a:rPr>
              <a:t>“</a:t>
            </a:r>
            <a:r>
              <a:rPr lang="en-US" altLang="ja-JP" sz="1800">
                <a:latin typeface="Arial" charset="0"/>
                <a:ea typeface="MS PGothic" charset="0"/>
                <a:cs typeface="MS PGothic" charset="0"/>
              </a:rPr>
              <a:t>C</a:t>
            </a:r>
            <a:r>
              <a:rPr lang="ja-JP" altLang="en-US" sz="1800">
                <a:latin typeface="Arial" charset="0"/>
                <a:ea typeface="MS PGothic" charset="0"/>
                <a:cs typeface="MS PGothic" charset="0"/>
              </a:rPr>
              <a:t>”</a:t>
            </a:r>
            <a:r>
              <a:rPr lang="en-US" altLang="ja-JP" sz="1800">
                <a:latin typeface="Arial" charset="0"/>
                <a:ea typeface="MS PGothic" charset="0"/>
                <a:cs typeface="MS PGothic" charset="0"/>
              </a:rPr>
              <a:t>: Execution time within</a:t>
            </a:r>
          </a:p>
          <a:p>
            <a:pPr marL="342900" indent="-342900" algn="l">
              <a:spcBef>
                <a:spcPct val="20000"/>
              </a:spcBef>
            </a:pPr>
            <a:r>
              <a:rPr lang="en-US" sz="1800">
                <a:latin typeface="Arial" charset="0"/>
                <a:ea typeface="MS PGothic" charset="0"/>
                <a:cs typeface="MS PGothic" charset="0"/>
              </a:rPr>
              <a:t>            period</a:t>
            </a:r>
          </a:p>
          <a:p>
            <a:pPr marL="342900" indent="-342900" algn="l">
              <a:spcBef>
                <a:spcPct val="20000"/>
              </a:spcBef>
            </a:pPr>
            <a:r>
              <a:rPr lang="ja-JP" altLang="en-US" sz="1800">
                <a:latin typeface="Arial" charset="0"/>
                <a:ea typeface="MS PGothic" charset="0"/>
                <a:cs typeface="MS PGothic" charset="0"/>
              </a:rPr>
              <a:t>“</a:t>
            </a:r>
            <a:r>
              <a:rPr lang="en-US" altLang="ja-JP" sz="1800">
                <a:latin typeface="Arial" charset="0"/>
                <a:ea typeface="MS PGothic" charset="0"/>
                <a:cs typeface="MS PGothic" charset="0"/>
              </a:rPr>
              <a:t>D</a:t>
            </a:r>
            <a:r>
              <a:rPr lang="ja-JP" altLang="en-US" sz="1800">
                <a:latin typeface="Arial" charset="0"/>
                <a:ea typeface="MS PGothic" charset="0"/>
                <a:cs typeface="MS PGothic" charset="0"/>
              </a:rPr>
              <a:t>”</a:t>
            </a:r>
            <a:r>
              <a:rPr lang="en-US" altLang="ja-JP" sz="1800">
                <a:latin typeface="Arial" charset="0"/>
                <a:ea typeface="MS PGothic" charset="0"/>
                <a:cs typeface="MS PGothic" charset="0"/>
              </a:rPr>
              <a:t>: Deadline within period</a:t>
            </a:r>
            <a:endParaRPr lang="en-US" sz="1800">
              <a:latin typeface="Arial" charset="0"/>
              <a:ea typeface="MS PGothic" charset="0"/>
              <a:cs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210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ChangeArrowheads="1"/>
          </p:cNvSpPr>
          <p:nvPr/>
        </p:nvSpPr>
        <p:spPr bwMode="auto">
          <a:xfrm>
            <a:off x="0" y="1143000"/>
            <a:ext cx="9144000" cy="5715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133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ja-JP" altLang="en-US" b="1" dirty="0"/>
              <a:t>“</a:t>
            </a:r>
            <a:r>
              <a:rPr lang="en-US" b="1" dirty="0"/>
              <a:t>Resource Kernel</a:t>
            </a:r>
            <a:r>
              <a:rPr lang="ja-JP" altLang="en-US" b="1" dirty="0"/>
              <a:t>”</a:t>
            </a:r>
            <a:r>
              <a:rPr lang="en-US" b="1" dirty="0"/>
              <a:t> Architecture</a:t>
            </a:r>
          </a:p>
        </p:txBody>
      </p:sp>
      <p:grpSp>
        <p:nvGrpSpPr>
          <p:cNvPr id="51203" name="Group 4"/>
          <p:cNvGrpSpPr>
            <a:grpSpLocks/>
          </p:cNvGrpSpPr>
          <p:nvPr/>
        </p:nvGrpSpPr>
        <p:grpSpPr bwMode="auto">
          <a:xfrm>
            <a:off x="0" y="1928813"/>
            <a:ext cx="8604250" cy="1639887"/>
            <a:chOff x="0" y="1215"/>
            <a:chExt cx="5420" cy="1033"/>
          </a:xfrm>
        </p:grpSpPr>
        <p:sp>
          <p:nvSpPr>
            <p:cNvPr id="51687" name="Rectangle 5"/>
            <p:cNvSpPr>
              <a:spLocks noChangeArrowheads="1"/>
            </p:cNvSpPr>
            <p:nvPr/>
          </p:nvSpPr>
          <p:spPr bwMode="auto">
            <a:xfrm>
              <a:off x="1101" y="1215"/>
              <a:ext cx="4319" cy="1033"/>
            </a:xfrm>
            <a:prstGeom prst="rect">
              <a:avLst/>
            </a:prstGeom>
            <a:solidFill>
              <a:srgbClr val="CCFFCC"/>
            </a:solidFill>
            <a:ln w="12700">
              <a:solidFill>
                <a:srgbClr val="CCFF99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88" name="Rectangle 6"/>
            <p:cNvSpPr>
              <a:spLocks noChangeArrowheads="1"/>
            </p:cNvSpPr>
            <p:nvPr/>
          </p:nvSpPr>
          <p:spPr bwMode="auto">
            <a:xfrm>
              <a:off x="0" y="1511"/>
              <a:ext cx="1043" cy="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>
                  <a:ea typeface="MS PGothic" charset="0"/>
                  <a:cs typeface="MS PGothic" charset="0"/>
                </a:rPr>
                <a:t>Middleware</a:t>
              </a:r>
            </a:p>
            <a:p>
              <a:r>
                <a:rPr lang="en-US">
                  <a:ea typeface="MS PGothic" charset="0"/>
                  <a:cs typeface="MS PGothic" charset="0"/>
                </a:rPr>
                <a:t>Services</a:t>
              </a:r>
            </a:p>
          </p:txBody>
        </p:sp>
      </p:grpSp>
      <p:sp>
        <p:nvSpPr>
          <p:cNvPr id="51204" name="Rectangle 7" descr="White marble"/>
          <p:cNvSpPr>
            <a:spLocks noChangeArrowheads="1"/>
          </p:cNvSpPr>
          <p:nvPr/>
        </p:nvSpPr>
        <p:spPr bwMode="auto">
          <a:xfrm>
            <a:off x="1744663" y="5235575"/>
            <a:ext cx="6856412" cy="1458913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2700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1205" name="Group 8"/>
          <p:cNvGrpSpPr>
            <a:grpSpLocks/>
          </p:cNvGrpSpPr>
          <p:nvPr/>
        </p:nvGrpSpPr>
        <p:grpSpPr bwMode="auto">
          <a:xfrm>
            <a:off x="2124075" y="5356225"/>
            <a:ext cx="6289675" cy="1279525"/>
            <a:chOff x="1338" y="3374"/>
            <a:chExt cx="3962" cy="806"/>
          </a:xfrm>
        </p:grpSpPr>
        <p:grpSp>
          <p:nvGrpSpPr>
            <p:cNvPr id="51572" name="Group 9"/>
            <p:cNvGrpSpPr>
              <a:grpSpLocks/>
            </p:cNvGrpSpPr>
            <p:nvPr/>
          </p:nvGrpSpPr>
          <p:grpSpPr bwMode="auto">
            <a:xfrm>
              <a:off x="1338" y="3374"/>
              <a:ext cx="766" cy="806"/>
              <a:chOff x="1338" y="3374"/>
              <a:chExt cx="766" cy="806"/>
            </a:xfrm>
          </p:grpSpPr>
          <p:sp>
            <p:nvSpPr>
              <p:cNvPr id="51684" name="Oval 10"/>
              <p:cNvSpPr>
                <a:spLocks noChangeArrowheads="1"/>
              </p:cNvSpPr>
              <p:nvPr/>
            </p:nvSpPr>
            <p:spPr bwMode="auto">
              <a:xfrm>
                <a:off x="1338" y="4027"/>
                <a:ext cx="740" cy="153"/>
              </a:xfrm>
              <a:prstGeom prst="ellipse">
                <a:avLst/>
              </a:prstGeom>
              <a:solidFill>
                <a:srgbClr val="6633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685" name="Rectangle 11"/>
              <p:cNvSpPr>
                <a:spLocks noChangeArrowheads="1"/>
              </p:cNvSpPr>
              <p:nvPr/>
            </p:nvSpPr>
            <p:spPr bwMode="auto">
              <a:xfrm>
                <a:off x="1338" y="3443"/>
                <a:ext cx="766" cy="657"/>
              </a:xfrm>
              <a:prstGeom prst="rect">
                <a:avLst/>
              </a:prstGeom>
              <a:solidFill>
                <a:srgbClr val="66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686" name="Oval 12"/>
              <p:cNvSpPr>
                <a:spLocks noChangeArrowheads="1"/>
              </p:cNvSpPr>
              <p:nvPr/>
            </p:nvSpPr>
            <p:spPr bwMode="auto">
              <a:xfrm>
                <a:off x="1360" y="3374"/>
                <a:ext cx="740" cy="153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51573" name="Group 13"/>
            <p:cNvGrpSpPr>
              <a:grpSpLocks/>
            </p:cNvGrpSpPr>
            <p:nvPr/>
          </p:nvGrpSpPr>
          <p:grpSpPr bwMode="auto">
            <a:xfrm>
              <a:off x="2555" y="3513"/>
              <a:ext cx="567" cy="585"/>
              <a:chOff x="2555" y="3513"/>
              <a:chExt cx="567" cy="585"/>
            </a:xfrm>
          </p:grpSpPr>
          <p:sp>
            <p:nvSpPr>
              <p:cNvPr id="51669" name="Rectangle 14"/>
              <p:cNvSpPr>
                <a:spLocks noChangeArrowheads="1"/>
              </p:cNvSpPr>
              <p:nvPr/>
            </p:nvSpPr>
            <p:spPr bwMode="auto">
              <a:xfrm>
                <a:off x="2664" y="3513"/>
                <a:ext cx="351" cy="585"/>
              </a:xfrm>
              <a:prstGeom prst="rect">
                <a:avLst/>
              </a:prstGeom>
              <a:solidFill>
                <a:srgbClr val="003300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2075" tIns="46038" rIns="92075" bIns="46038" anchor="ctr"/>
              <a:lstStyle/>
              <a:p>
                <a:r>
                  <a:rPr lang="en-US">
                    <a:solidFill>
                      <a:srgbClr val="FFCC66"/>
                    </a:solidFill>
                    <a:ea typeface="MS PGothic" charset="0"/>
                    <a:cs typeface="MS PGothic" charset="0"/>
                  </a:rPr>
                  <a:t>CPU</a:t>
                </a:r>
              </a:p>
            </p:txBody>
          </p:sp>
          <p:grpSp>
            <p:nvGrpSpPr>
              <p:cNvPr id="51670" name="Group 15"/>
              <p:cNvGrpSpPr>
                <a:grpSpLocks/>
              </p:cNvGrpSpPr>
              <p:nvPr/>
            </p:nvGrpSpPr>
            <p:grpSpPr bwMode="auto">
              <a:xfrm>
                <a:off x="2555" y="3531"/>
                <a:ext cx="107" cy="549"/>
                <a:chOff x="2555" y="3531"/>
                <a:chExt cx="107" cy="549"/>
              </a:xfrm>
            </p:grpSpPr>
            <p:sp>
              <p:nvSpPr>
                <p:cNvPr id="51678" name="Line 16"/>
                <p:cNvSpPr>
                  <a:spLocks noChangeShapeType="1"/>
                </p:cNvSpPr>
                <p:nvPr/>
              </p:nvSpPr>
              <p:spPr bwMode="auto">
                <a:xfrm flipH="1">
                  <a:off x="2555" y="3531"/>
                  <a:ext cx="103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79" name="Line 17"/>
                <p:cNvSpPr>
                  <a:spLocks noChangeShapeType="1"/>
                </p:cNvSpPr>
                <p:nvPr/>
              </p:nvSpPr>
              <p:spPr bwMode="auto">
                <a:xfrm flipH="1">
                  <a:off x="2557" y="3633"/>
                  <a:ext cx="103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80" name="Line 18"/>
                <p:cNvSpPr>
                  <a:spLocks noChangeShapeType="1"/>
                </p:cNvSpPr>
                <p:nvPr/>
              </p:nvSpPr>
              <p:spPr bwMode="auto">
                <a:xfrm flipH="1">
                  <a:off x="2555" y="3751"/>
                  <a:ext cx="103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81" name="Line 19"/>
                <p:cNvSpPr>
                  <a:spLocks noChangeShapeType="1"/>
                </p:cNvSpPr>
                <p:nvPr/>
              </p:nvSpPr>
              <p:spPr bwMode="auto">
                <a:xfrm flipH="1">
                  <a:off x="2555" y="3866"/>
                  <a:ext cx="103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82" name="Line 20"/>
                <p:cNvSpPr>
                  <a:spLocks noChangeShapeType="1"/>
                </p:cNvSpPr>
                <p:nvPr/>
              </p:nvSpPr>
              <p:spPr bwMode="auto">
                <a:xfrm flipH="1">
                  <a:off x="2558" y="3980"/>
                  <a:ext cx="104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83" name="Line 21"/>
                <p:cNvSpPr>
                  <a:spLocks noChangeShapeType="1"/>
                </p:cNvSpPr>
                <p:nvPr/>
              </p:nvSpPr>
              <p:spPr bwMode="auto">
                <a:xfrm flipH="1">
                  <a:off x="2558" y="4080"/>
                  <a:ext cx="104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1671" name="Group 22"/>
              <p:cNvGrpSpPr>
                <a:grpSpLocks/>
              </p:cNvGrpSpPr>
              <p:nvPr/>
            </p:nvGrpSpPr>
            <p:grpSpPr bwMode="auto">
              <a:xfrm>
                <a:off x="3015" y="3535"/>
                <a:ext cx="107" cy="550"/>
                <a:chOff x="3015" y="3535"/>
                <a:chExt cx="107" cy="550"/>
              </a:xfrm>
            </p:grpSpPr>
            <p:sp>
              <p:nvSpPr>
                <p:cNvPr id="51672" name="Line 23"/>
                <p:cNvSpPr>
                  <a:spLocks noChangeShapeType="1"/>
                </p:cNvSpPr>
                <p:nvPr/>
              </p:nvSpPr>
              <p:spPr bwMode="auto">
                <a:xfrm flipH="1">
                  <a:off x="3015" y="3535"/>
                  <a:ext cx="104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73" name="Line 24"/>
                <p:cNvSpPr>
                  <a:spLocks noChangeShapeType="1"/>
                </p:cNvSpPr>
                <p:nvPr/>
              </p:nvSpPr>
              <p:spPr bwMode="auto">
                <a:xfrm flipH="1">
                  <a:off x="3015" y="3637"/>
                  <a:ext cx="104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74" name="Line 25"/>
                <p:cNvSpPr>
                  <a:spLocks noChangeShapeType="1"/>
                </p:cNvSpPr>
                <p:nvPr/>
              </p:nvSpPr>
              <p:spPr bwMode="auto">
                <a:xfrm flipH="1">
                  <a:off x="3015" y="3756"/>
                  <a:ext cx="104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75" name="Line 26"/>
                <p:cNvSpPr>
                  <a:spLocks noChangeShapeType="1"/>
                </p:cNvSpPr>
                <p:nvPr/>
              </p:nvSpPr>
              <p:spPr bwMode="auto">
                <a:xfrm flipH="1">
                  <a:off x="3015" y="3870"/>
                  <a:ext cx="104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76" name="Line 27"/>
                <p:cNvSpPr>
                  <a:spLocks noChangeShapeType="1"/>
                </p:cNvSpPr>
                <p:nvPr/>
              </p:nvSpPr>
              <p:spPr bwMode="auto">
                <a:xfrm flipH="1">
                  <a:off x="3017" y="3985"/>
                  <a:ext cx="103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677" name="Line 28"/>
                <p:cNvSpPr>
                  <a:spLocks noChangeShapeType="1"/>
                </p:cNvSpPr>
                <p:nvPr/>
              </p:nvSpPr>
              <p:spPr bwMode="auto">
                <a:xfrm flipH="1">
                  <a:off x="3019" y="4085"/>
                  <a:ext cx="103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1574" name="Group 29"/>
            <p:cNvGrpSpPr>
              <a:grpSpLocks/>
            </p:cNvGrpSpPr>
            <p:nvPr/>
          </p:nvGrpSpPr>
          <p:grpSpPr bwMode="auto">
            <a:xfrm>
              <a:off x="3345" y="3456"/>
              <a:ext cx="777" cy="570"/>
              <a:chOff x="3345" y="3456"/>
              <a:chExt cx="777" cy="570"/>
            </a:xfrm>
          </p:grpSpPr>
          <p:grpSp>
            <p:nvGrpSpPr>
              <p:cNvPr id="51582" name="Group 30"/>
              <p:cNvGrpSpPr>
                <a:grpSpLocks/>
              </p:cNvGrpSpPr>
              <p:nvPr/>
            </p:nvGrpSpPr>
            <p:grpSpPr bwMode="auto">
              <a:xfrm>
                <a:off x="3408" y="3763"/>
                <a:ext cx="687" cy="128"/>
                <a:chOff x="3408" y="3763"/>
                <a:chExt cx="687" cy="128"/>
              </a:xfrm>
            </p:grpSpPr>
            <p:grpSp>
              <p:nvGrpSpPr>
                <p:cNvPr id="51627" name="Group 31"/>
                <p:cNvGrpSpPr>
                  <a:grpSpLocks/>
                </p:cNvGrpSpPr>
                <p:nvPr/>
              </p:nvGrpSpPr>
              <p:grpSpPr bwMode="auto">
                <a:xfrm>
                  <a:off x="3408" y="3763"/>
                  <a:ext cx="226" cy="123"/>
                  <a:chOff x="3408" y="3763"/>
                  <a:chExt cx="226" cy="123"/>
                </a:xfrm>
              </p:grpSpPr>
              <p:sp>
                <p:nvSpPr>
                  <p:cNvPr id="51656" name="Rectangle 32"/>
                  <p:cNvSpPr>
                    <a:spLocks noChangeArrowheads="1"/>
                  </p:cNvSpPr>
                  <p:nvPr/>
                </p:nvSpPr>
                <p:spPr bwMode="auto">
                  <a:xfrm>
                    <a:off x="3457" y="3763"/>
                    <a:ext cx="127" cy="123"/>
                  </a:xfrm>
                  <a:prstGeom prst="rect">
                    <a:avLst/>
                  </a:prstGeom>
                  <a:solidFill>
                    <a:srgbClr val="003300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57" name="Line 33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3776"/>
                    <a:ext cx="46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58" name="Line 34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3800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59" name="Line 35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3822"/>
                    <a:ext cx="46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60" name="Line 36"/>
                  <p:cNvSpPr>
                    <a:spLocks noChangeShapeType="1"/>
                  </p:cNvSpPr>
                  <p:nvPr/>
                </p:nvSpPr>
                <p:spPr bwMode="auto">
                  <a:xfrm>
                    <a:off x="3586" y="3843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61" name="Line 37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3863"/>
                    <a:ext cx="46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62" name="Line 38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3884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63" name="Line 39"/>
                  <p:cNvSpPr>
                    <a:spLocks noChangeShapeType="1"/>
                  </p:cNvSpPr>
                  <p:nvPr/>
                </p:nvSpPr>
                <p:spPr bwMode="auto">
                  <a:xfrm>
                    <a:off x="3410" y="3775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64" name="Line 40"/>
                  <p:cNvSpPr>
                    <a:spLocks noChangeShapeType="1"/>
                  </p:cNvSpPr>
                  <p:nvPr/>
                </p:nvSpPr>
                <p:spPr bwMode="auto">
                  <a:xfrm>
                    <a:off x="3408" y="3797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65" name="Line 41"/>
                  <p:cNvSpPr>
                    <a:spLocks noChangeShapeType="1"/>
                  </p:cNvSpPr>
                  <p:nvPr/>
                </p:nvSpPr>
                <p:spPr bwMode="auto">
                  <a:xfrm>
                    <a:off x="3410" y="3821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66" name="Line 42"/>
                  <p:cNvSpPr>
                    <a:spLocks noChangeShapeType="1"/>
                  </p:cNvSpPr>
                  <p:nvPr/>
                </p:nvSpPr>
                <p:spPr bwMode="auto">
                  <a:xfrm>
                    <a:off x="3408" y="3844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67" name="Line 43"/>
                  <p:cNvSpPr>
                    <a:spLocks noChangeShapeType="1"/>
                  </p:cNvSpPr>
                  <p:nvPr/>
                </p:nvSpPr>
                <p:spPr bwMode="auto">
                  <a:xfrm>
                    <a:off x="3410" y="3863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68" name="Line 44"/>
                  <p:cNvSpPr>
                    <a:spLocks noChangeShapeType="1"/>
                  </p:cNvSpPr>
                  <p:nvPr/>
                </p:nvSpPr>
                <p:spPr bwMode="auto">
                  <a:xfrm>
                    <a:off x="3408" y="3882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628" name="Group 45"/>
                <p:cNvGrpSpPr>
                  <a:grpSpLocks/>
                </p:cNvGrpSpPr>
                <p:nvPr/>
              </p:nvGrpSpPr>
              <p:grpSpPr bwMode="auto">
                <a:xfrm>
                  <a:off x="3642" y="3765"/>
                  <a:ext cx="223" cy="122"/>
                  <a:chOff x="3642" y="3765"/>
                  <a:chExt cx="223" cy="122"/>
                </a:xfrm>
              </p:grpSpPr>
              <p:sp>
                <p:nvSpPr>
                  <p:cNvPr id="51643" name="Rectangle 46"/>
                  <p:cNvSpPr>
                    <a:spLocks noChangeArrowheads="1"/>
                  </p:cNvSpPr>
                  <p:nvPr/>
                </p:nvSpPr>
                <p:spPr bwMode="auto">
                  <a:xfrm>
                    <a:off x="3691" y="3765"/>
                    <a:ext cx="125" cy="122"/>
                  </a:xfrm>
                  <a:prstGeom prst="rect">
                    <a:avLst/>
                  </a:prstGeom>
                  <a:solidFill>
                    <a:srgbClr val="003300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44" name="Line 47"/>
                  <p:cNvSpPr>
                    <a:spLocks noChangeShapeType="1"/>
                  </p:cNvSpPr>
                  <p:nvPr/>
                </p:nvSpPr>
                <p:spPr bwMode="auto">
                  <a:xfrm>
                    <a:off x="3823" y="3778"/>
                    <a:ext cx="4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45" name="Line 48"/>
                  <p:cNvSpPr>
                    <a:spLocks noChangeShapeType="1"/>
                  </p:cNvSpPr>
                  <p:nvPr/>
                </p:nvSpPr>
                <p:spPr bwMode="auto">
                  <a:xfrm>
                    <a:off x="3820" y="3802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46" name="Line 49"/>
                  <p:cNvSpPr>
                    <a:spLocks noChangeShapeType="1"/>
                  </p:cNvSpPr>
                  <p:nvPr/>
                </p:nvSpPr>
                <p:spPr bwMode="auto">
                  <a:xfrm>
                    <a:off x="3823" y="3824"/>
                    <a:ext cx="4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47" name="Line 50"/>
                  <p:cNvSpPr>
                    <a:spLocks noChangeShapeType="1"/>
                  </p:cNvSpPr>
                  <p:nvPr/>
                </p:nvSpPr>
                <p:spPr bwMode="auto">
                  <a:xfrm>
                    <a:off x="3818" y="3844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48" name="Line 51"/>
                  <p:cNvSpPr>
                    <a:spLocks noChangeShapeType="1"/>
                  </p:cNvSpPr>
                  <p:nvPr/>
                </p:nvSpPr>
                <p:spPr bwMode="auto">
                  <a:xfrm>
                    <a:off x="3823" y="3865"/>
                    <a:ext cx="4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49" name="Line 52"/>
                  <p:cNvSpPr>
                    <a:spLocks noChangeShapeType="1"/>
                  </p:cNvSpPr>
                  <p:nvPr/>
                </p:nvSpPr>
                <p:spPr bwMode="auto">
                  <a:xfrm>
                    <a:off x="3820" y="3885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50" name="Line 53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776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51" name="Line 54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800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52" name="Line 55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822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53" name="Line 56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846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54" name="Line 57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865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55" name="Line 58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884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629" name="Group 59"/>
                <p:cNvGrpSpPr>
                  <a:grpSpLocks/>
                </p:cNvGrpSpPr>
                <p:nvPr/>
              </p:nvGrpSpPr>
              <p:grpSpPr bwMode="auto">
                <a:xfrm>
                  <a:off x="3872" y="3766"/>
                  <a:ext cx="223" cy="125"/>
                  <a:chOff x="3872" y="3766"/>
                  <a:chExt cx="223" cy="125"/>
                </a:xfrm>
              </p:grpSpPr>
              <p:sp>
                <p:nvSpPr>
                  <p:cNvPr id="51630" name="Rectangle 60"/>
                  <p:cNvSpPr>
                    <a:spLocks noChangeArrowheads="1"/>
                  </p:cNvSpPr>
                  <p:nvPr/>
                </p:nvSpPr>
                <p:spPr bwMode="auto">
                  <a:xfrm>
                    <a:off x="3921" y="3766"/>
                    <a:ext cx="125" cy="125"/>
                  </a:xfrm>
                  <a:prstGeom prst="rect">
                    <a:avLst/>
                  </a:prstGeom>
                  <a:solidFill>
                    <a:srgbClr val="003300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31" name="Line 61"/>
                  <p:cNvSpPr>
                    <a:spLocks noChangeShapeType="1"/>
                  </p:cNvSpPr>
                  <p:nvPr/>
                </p:nvSpPr>
                <p:spPr bwMode="auto">
                  <a:xfrm>
                    <a:off x="4052" y="3780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32" name="Line 62"/>
                  <p:cNvSpPr>
                    <a:spLocks noChangeShapeType="1"/>
                  </p:cNvSpPr>
                  <p:nvPr/>
                </p:nvSpPr>
                <p:spPr bwMode="auto">
                  <a:xfrm>
                    <a:off x="4050" y="3803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33" name="Line 63"/>
                  <p:cNvSpPr>
                    <a:spLocks noChangeShapeType="1"/>
                  </p:cNvSpPr>
                  <p:nvPr/>
                </p:nvSpPr>
                <p:spPr bwMode="auto">
                  <a:xfrm>
                    <a:off x="4052" y="3825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34" name="Line 64"/>
                  <p:cNvSpPr>
                    <a:spLocks noChangeShapeType="1"/>
                  </p:cNvSpPr>
                  <p:nvPr/>
                </p:nvSpPr>
                <p:spPr bwMode="auto">
                  <a:xfrm>
                    <a:off x="4050" y="3847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35" name="Line 65"/>
                  <p:cNvSpPr>
                    <a:spLocks noChangeShapeType="1"/>
                  </p:cNvSpPr>
                  <p:nvPr/>
                </p:nvSpPr>
                <p:spPr bwMode="auto">
                  <a:xfrm>
                    <a:off x="4052" y="3866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36" name="Line 66"/>
                  <p:cNvSpPr>
                    <a:spLocks noChangeShapeType="1"/>
                  </p:cNvSpPr>
                  <p:nvPr/>
                </p:nvSpPr>
                <p:spPr bwMode="auto">
                  <a:xfrm>
                    <a:off x="4050" y="3887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37" name="Line 67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778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38" name="Line 68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802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39" name="Line 69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824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40" name="Line 70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847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41" name="Line 71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866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42" name="Line 72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885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1583" name="Group 73"/>
              <p:cNvGrpSpPr>
                <a:grpSpLocks/>
              </p:cNvGrpSpPr>
              <p:nvPr/>
            </p:nvGrpSpPr>
            <p:grpSpPr bwMode="auto">
              <a:xfrm>
                <a:off x="3408" y="3900"/>
                <a:ext cx="687" cy="126"/>
                <a:chOff x="3408" y="3900"/>
                <a:chExt cx="687" cy="126"/>
              </a:xfrm>
            </p:grpSpPr>
            <p:grpSp>
              <p:nvGrpSpPr>
                <p:cNvPr id="51585" name="Group 74"/>
                <p:cNvGrpSpPr>
                  <a:grpSpLocks/>
                </p:cNvGrpSpPr>
                <p:nvPr/>
              </p:nvGrpSpPr>
              <p:grpSpPr bwMode="auto">
                <a:xfrm>
                  <a:off x="3408" y="3900"/>
                  <a:ext cx="226" cy="123"/>
                  <a:chOff x="3408" y="3900"/>
                  <a:chExt cx="226" cy="123"/>
                </a:xfrm>
              </p:grpSpPr>
              <p:sp>
                <p:nvSpPr>
                  <p:cNvPr id="51614" name="Rectangle 75"/>
                  <p:cNvSpPr>
                    <a:spLocks noChangeArrowheads="1"/>
                  </p:cNvSpPr>
                  <p:nvPr/>
                </p:nvSpPr>
                <p:spPr bwMode="auto">
                  <a:xfrm>
                    <a:off x="3457" y="3900"/>
                    <a:ext cx="127" cy="123"/>
                  </a:xfrm>
                  <a:prstGeom prst="rect">
                    <a:avLst/>
                  </a:prstGeom>
                  <a:solidFill>
                    <a:srgbClr val="003300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15" name="Line 76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3913"/>
                    <a:ext cx="46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16" name="Line 77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3936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17" name="Line 78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3958"/>
                    <a:ext cx="46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18" name="Line 79"/>
                  <p:cNvSpPr>
                    <a:spLocks noChangeShapeType="1"/>
                  </p:cNvSpPr>
                  <p:nvPr/>
                </p:nvSpPr>
                <p:spPr bwMode="auto">
                  <a:xfrm>
                    <a:off x="3586" y="3980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19" name="Line 80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3999"/>
                    <a:ext cx="46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20" name="Line 81"/>
                  <p:cNvSpPr>
                    <a:spLocks noChangeShapeType="1"/>
                  </p:cNvSpPr>
                  <p:nvPr/>
                </p:nvSpPr>
                <p:spPr bwMode="auto">
                  <a:xfrm>
                    <a:off x="3588" y="4021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21" name="Line 82"/>
                  <p:cNvSpPr>
                    <a:spLocks noChangeShapeType="1"/>
                  </p:cNvSpPr>
                  <p:nvPr/>
                </p:nvSpPr>
                <p:spPr bwMode="auto">
                  <a:xfrm>
                    <a:off x="3410" y="3910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22" name="Line 83"/>
                  <p:cNvSpPr>
                    <a:spLocks noChangeShapeType="1"/>
                  </p:cNvSpPr>
                  <p:nvPr/>
                </p:nvSpPr>
                <p:spPr bwMode="auto">
                  <a:xfrm>
                    <a:off x="3408" y="3934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23" name="Line 84"/>
                  <p:cNvSpPr>
                    <a:spLocks noChangeShapeType="1"/>
                  </p:cNvSpPr>
                  <p:nvPr/>
                </p:nvSpPr>
                <p:spPr bwMode="auto">
                  <a:xfrm>
                    <a:off x="3410" y="3956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24" name="Line 85"/>
                  <p:cNvSpPr>
                    <a:spLocks noChangeShapeType="1"/>
                  </p:cNvSpPr>
                  <p:nvPr/>
                </p:nvSpPr>
                <p:spPr bwMode="auto">
                  <a:xfrm>
                    <a:off x="3408" y="3980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25" name="Line 86"/>
                  <p:cNvSpPr>
                    <a:spLocks noChangeShapeType="1"/>
                  </p:cNvSpPr>
                  <p:nvPr/>
                </p:nvSpPr>
                <p:spPr bwMode="auto">
                  <a:xfrm>
                    <a:off x="3410" y="3999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26" name="Line 87"/>
                  <p:cNvSpPr>
                    <a:spLocks noChangeShapeType="1"/>
                  </p:cNvSpPr>
                  <p:nvPr/>
                </p:nvSpPr>
                <p:spPr bwMode="auto">
                  <a:xfrm>
                    <a:off x="3408" y="4019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586" name="Group 88"/>
                <p:cNvGrpSpPr>
                  <a:grpSpLocks/>
                </p:cNvGrpSpPr>
                <p:nvPr/>
              </p:nvGrpSpPr>
              <p:grpSpPr bwMode="auto">
                <a:xfrm>
                  <a:off x="3642" y="3902"/>
                  <a:ext cx="223" cy="122"/>
                  <a:chOff x="3642" y="3902"/>
                  <a:chExt cx="223" cy="122"/>
                </a:xfrm>
              </p:grpSpPr>
              <p:sp>
                <p:nvSpPr>
                  <p:cNvPr id="51601" name="Rectangle 89"/>
                  <p:cNvSpPr>
                    <a:spLocks noChangeArrowheads="1"/>
                  </p:cNvSpPr>
                  <p:nvPr/>
                </p:nvSpPr>
                <p:spPr bwMode="auto">
                  <a:xfrm>
                    <a:off x="3691" y="3902"/>
                    <a:ext cx="125" cy="122"/>
                  </a:xfrm>
                  <a:prstGeom prst="rect">
                    <a:avLst/>
                  </a:prstGeom>
                  <a:solidFill>
                    <a:srgbClr val="003300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02" name="Line 90"/>
                  <p:cNvSpPr>
                    <a:spLocks noChangeShapeType="1"/>
                  </p:cNvSpPr>
                  <p:nvPr/>
                </p:nvSpPr>
                <p:spPr bwMode="auto">
                  <a:xfrm>
                    <a:off x="3823" y="3915"/>
                    <a:ext cx="4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03" name="Line 91"/>
                  <p:cNvSpPr>
                    <a:spLocks noChangeShapeType="1"/>
                  </p:cNvSpPr>
                  <p:nvPr/>
                </p:nvSpPr>
                <p:spPr bwMode="auto">
                  <a:xfrm>
                    <a:off x="3820" y="3937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04" name="Line 92"/>
                  <p:cNvSpPr>
                    <a:spLocks noChangeShapeType="1"/>
                  </p:cNvSpPr>
                  <p:nvPr/>
                </p:nvSpPr>
                <p:spPr bwMode="auto">
                  <a:xfrm>
                    <a:off x="3823" y="3961"/>
                    <a:ext cx="4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05" name="Line 93"/>
                  <p:cNvSpPr>
                    <a:spLocks noChangeShapeType="1"/>
                  </p:cNvSpPr>
                  <p:nvPr/>
                </p:nvSpPr>
                <p:spPr bwMode="auto">
                  <a:xfrm>
                    <a:off x="3818" y="3981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06" name="Line 94"/>
                  <p:cNvSpPr>
                    <a:spLocks noChangeShapeType="1"/>
                  </p:cNvSpPr>
                  <p:nvPr/>
                </p:nvSpPr>
                <p:spPr bwMode="auto">
                  <a:xfrm>
                    <a:off x="3823" y="4002"/>
                    <a:ext cx="4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07" name="Line 95"/>
                  <p:cNvSpPr>
                    <a:spLocks noChangeShapeType="1"/>
                  </p:cNvSpPr>
                  <p:nvPr/>
                </p:nvSpPr>
                <p:spPr bwMode="auto">
                  <a:xfrm>
                    <a:off x="3820" y="4022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08" name="Line 96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913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09" name="Line 97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936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10" name="Line 98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958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11" name="Line 99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3981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12" name="Line 100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4002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13" name="Line 101"/>
                  <p:cNvSpPr>
                    <a:spLocks noChangeShapeType="1"/>
                  </p:cNvSpPr>
                  <p:nvPr/>
                </p:nvSpPr>
                <p:spPr bwMode="auto">
                  <a:xfrm>
                    <a:off x="3642" y="4021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587" name="Group 102"/>
                <p:cNvGrpSpPr>
                  <a:grpSpLocks/>
                </p:cNvGrpSpPr>
                <p:nvPr/>
              </p:nvGrpSpPr>
              <p:grpSpPr bwMode="auto">
                <a:xfrm>
                  <a:off x="3872" y="3903"/>
                  <a:ext cx="223" cy="123"/>
                  <a:chOff x="3872" y="3903"/>
                  <a:chExt cx="223" cy="123"/>
                </a:xfrm>
              </p:grpSpPr>
              <p:sp>
                <p:nvSpPr>
                  <p:cNvPr id="51588" name="Rectangle 103"/>
                  <p:cNvSpPr>
                    <a:spLocks noChangeArrowheads="1"/>
                  </p:cNvSpPr>
                  <p:nvPr/>
                </p:nvSpPr>
                <p:spPr bwMode="auto">
                  <a:xfrm>
                    <a:off x="3921" y="3903"/>
                    <a:ext cx="125" cy="123"/>
                  </a:xfrm>
                  <a:prstGeom prst="rect">
                    <a:avLst/>
                  </a:prstGeom>
                  <a:solidFill>
                    <a:srgbClr val="003300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89" name="Line 104"/>
                  <p:cNvSpPr>
                    <a:spLocks noChangeShapeType="1"/>
                  </p:cNvSpPr>
                  <p:nvPr/>
                </p:nvSpPr>
                <p:spPr bwMode="auto">
                  <a:xfrm>
                    <a:off x="4052" y="3917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0" name="Line 105"/>
                  <p:cNvSpPr>
                    <a:spLocks noChangeShapeType="1"/>
                  </p:cNvSpPr>
                  <p:nvPr/>
                </p:nvSpPr>
                <p:spPr bwMode="auto">
                  <a:xfrm>
                    <a:off x="4050" y="3939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1" name="Line 106"/>
                  <p:cNvSpPr>
                    <a:spLocks noChangeShapeType="1"/>
                  </p:cNvSpPr>
                  <p:nvPr/>
                </p:nvSpPr>
                <p:spPr bwMode="auto">
                  <a:xfrm>
                    <a:off x="4052" y="3962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2" name="Line 107"/>
                  <p:cNvSpPr>
                    <a:spLocks noChangeShapeType="1"/>
                  </p:cNvSpPr>
                  <p:nvPr/>
                </p:nvSpPr>
                <p:spPr bwMode="auto">
                  <a:xfrm>
                    <a:off x="4050" y="3983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3" name="Line 108"/>
                  <p:cNvSpPr>
                    <a:spLocks noChangeShapeType="1"/>
                  </p:cNvSpPr>
                  <p:nvPr/>
                </p:nvSpPr>
                <p:spPr bwMode="auto">
                  <a:xfrm>
                    <a:off x="4052" y="4003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4" name="Line 109"/>
                  <p:cNvSpPr>
                    <a:spLocks noChangeShapeType="1"/>
                  </p:cNvSpPr>
                  <p:nvPr/>
                </p:nvSpPr>
                <p:spPr bwMode="auto">
                  <a:xfrm>
                    <a:off x="4050" y="4024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5" name="Line 110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915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6" name="Line 111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937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7" name="Line 112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961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8" name="Line 113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3984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99" name="Line 114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4003"/>
                    <a:ext cx="45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600" name="Line 115"/>
                  <p:cNvSpPr>
                    <a:spLocks noChangeShapeType="1"/>
                  </p:cNvSpPr>
                  <p:nvPr/>
                </p:nvSpPr>
                <p:spPr bwMode="auto">
                  <a:xfrm>
                    <a:off x="3872" y="4022"/>
                    <a:ext cx="43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51584" name="Rectangle 116"/>
              <p:cNvSpPr>
                <a:spLocks noChangeArrowheads="1"/>
              </p:cNvSpPr>
              <p:nvPr/>
            </p:nvSpPr>
            <p:spPr bwMode="auto">
              <a:xfrm>
                <a:off x="3345" y="3456"/>
                <a:ext cx="777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>
                    <a:ea typeface="MS PGothic" charset="0"/>
                    <a:cs typeface="MS PGothic" charset="0"/>
                  </a:rPr>
                  <a:t>Memory</a:t>
                </a:r>
              </a:p>
            </p:txBody>
          </p:sp>
        </p:grpSp>
        <p:grpSp>
          <p:nvGrpSpPr>
            <p:cNvPr id="51575" name="Group 117"/>
            <p:cNvGrpSpPr>
              <a:grpSpLocks/>
            </p:cNvGrpSpPr>
            <p:nvPr/>
          </p:nvGrpSpPr>
          <p:grpSpPr bwMode="auto">
            <a:xfrm>
              <a:off x="4258" y="3634"/>
              <a:ext cx="1042" cy="365"/>
              <a:chOff x="4258" y="3634"/>
              <a:chExt cx="1042" cy="365"/>
            </a:xfrm>
          </p:grpSpPr>
          <p:sp>
            <p:nvSpPr>
              <p:cNvPr id="51576" name="Oval 118"/>
              <p:cNvSpPr>
                <a:spLocks noChangeArrowheads="1"/>
              </p:cNvSpPr>
              <p:nvPr/>
            </p:nvSpPr>
            <p:spPr bwMode="auto">
              <a:xfrm>
                <a:off x="4258" y="3666"/>
                <a:ext cx="199" cy="289"/>
              </a:xfrm>
              <a:prstGeom prst="ellipse">
                <a:avLst/>
              </a:prstGeom>
              <a:solidFill>
                <a:srgbClr val="FFCC66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577" name="Rectangle 119"/>
              <p:cNvSpPr>
                <a:spLocks noChangeArrowheads="1"/>
              </p:cNvSpPr>
              <p:nvPr/>
            </p:nvSpPr>
            <p:spPr bwMode="auto">
              <a:xfrm>
                <a:off x="4362" y="3664"/>
                <a:ext cx="848" cy="301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578" name="Oval 120"/>
              <p:cNvSpPr>
                <a:spLocks noChangeArrowheads="1"/>
              </p:cNvSpPr>
              <p:nvPr/>
            </p:nvSpPr>
            <p:spPr bwMode="auto">
              <a:xfrm>
                <a:off x="5101" y="3671"/>
                <a:ext cx="199" cy="29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579" name="Line 121"/>
              <p:cNvSpPr>
                <a:spLocks noChangeShapeType="1"/>
              </p:cNvSpPr>
              <p:nvPr/>
            </p:nvSpPr>
            <p:spPr bwMode="auto">
              <a:xfrm>
                <a:off x="4366" y="3662"/>
                <a:ext cx="841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580" name="Line 122"/>
              <p:cNvSpPr>
                <a:spLocks noChangeShapeType="1"/>
              </p:cNvSpPr>
              <p:nvPr/>
            </p:nvSpPr>
            <p:spPr bwMode="auto">
              <a:xfrm>
                <a:off x="4348" y="3959"/>
                <a:ext cx="817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581" name="Rectangle 123"/>
              <p:cNvSpPr>
                <a:spLocks noChangeArrowheads="1"/>
              </p:cNvSpPr>
              <p:nvPr/>
            </p:nvSpPr>
            <p:spPr bwMode="auto">
              <a:xfrm>
                <a:off x="4277" y="3634"/>
                <a:ext cx="899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 sz="3200">
                    <a:ea typeface="MS PGothic" charset="0"/>
                    <a:cs typeface="MS PGothic" charset="0"/>
                  </a:rPr>
                  <a:t>NetBW</a:t>
                </a:r>
              </a:p>
            </p:txBody>
          </p:sp>
        </p:grpSp>
      </p:grpSp>
      <p:sp>
        <p:nvSpPr>
          <p:cNvPr id="51206" name="Rectangle 124"/>
          <p:cNvSpPr>
            <a:spLocks noChangeArrowheads="1"/>
          </p:cNvSpPr>
          <p:nvPr/>
        </p:nvSpPr>
        <p:spPr bwMode="auto">
          <a:xfrm>
            <a:off x="233363" y="5340350"/>
            <a:ext cx="1335087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>
                <a:ea typeface="MS PGothic" charset="0"/>
                <a:cs typeface="MS PGothic" charset="0"/>
              </a:rPr>
              <a:t>Physical</a:t>
            </a:r>
          </a:p>
          <a:p>
            <a:pPr algn="l"/>
            <a:r>
              <a:rPr lang="en-US">
                <a:ea typeface="MS PGothic" charset="0"/>
                <a:cs typeface="MS PGothic" charset="0"/>
              </a:rPr>
              <a:t>resources</a:t>
            </a:r>
          </a:p>
        </p:txBody>
      </p:sp>
      <p:grpSp>
        <p:nvGrpSpPr>
          <p:cNvPr id="51207" name="Group 125"/>
          <p:cNvGrpSpPr>
            <a:grpSpLocks/>
          </p:cNvGrpSpPr>
          <p:nvPr/>
        </p:nvGrpSpPr>
        <p:grpSpPr bwMode="auto">
          <a:xfrm>
            <a:off x="290513" y="3584575"/>
            <a:ext cx="8316912" cy="1644650"/>
            <a:chOff x="183" y="2258"/>
            <a:chExt cx="5239" cy="1036"/>
          </a:xfrm>
        </p:grpSpPr>
        <p:sp>
          <p:nvSpPr>
            <p:cNvPr id="51218" name="Rectangle 126"/>
            <p:cNvSpPr>
              <a:spLocks noChangeArrowheads="1"/>
            </p:cNvSpPr>
            <p:nvPr/>
          </p:nvSpPr>
          <p:spPr bwMode="auto">
            <a:xfrm>
              <a:off x="1095" y="2258"/>
              <a:ext cx="4327" cy="1036"/>
            </a:xfrm>
            <a:prstGeom prst="rect">
              <a:avLst/>
            </a:prstGeom>
            <a:gradFill rotWithShape="0">
              <a:gsLst>
                <a:gs pos="0">
                  <a:srgbClr val="CCFF99"/>
                </a:gs>
                <a:gs pos="100000">
                  <a:srgbClr val="99FF33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19" name="AutoShape 127" descr="Oak"/>
            <p:cNvSpPr>
              <a:spLocks noChangeArrowheads="1"/>
            </p:cNvSpPr>
            <p:nvPr/>
          </p:nvSpPr>
          <p:spPr bwMode="auto">
            <a:xfrm>
              <a:off x="1172" y="2317"/>
              <a:ext cx="1096" cy="924"/>
            </a:xfrm>
            <a:prstGeom prst="roundRect">
              <a:avLst>
                <a:gd name="adj" fmla="val 12495"/>
              </a:avLst>
            </a:prstGeom>
            <a:blipFill dpi="0" rotWithShape="0">
              <a:blip r:embed="rId4"/>
              <a:srcRect/>
              <a:tile tx="0" ty="0" sx="100000" sy="100000" flip="none" algn="tl"/>
            </a:blip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51220" name="Group 128"/>
            <p:cNvGrpSpPr>
              <a:grpSpLocks/>
            </p:cNvGrpSpPr>
            <p:nvPr/>
          </p:nvGrpSpPr>
          <p:grpSpPr bwMode="auto">
            <a:xfrm>
              <a:off x="1316" y="2514"/>
              <a:ext cx="193" cy="257"/>
              <a:chOff x="1316" y="2514"/>
              <a:chExt cx="193" cy="257"/>
            </a:xfrm>
          </p:grpSpPr>
          <p:sp>
            <p:nvSpPr>
              <p:cNvPr id="51569" name="Oval 129"/>
              <p:cNvSpPr>
                <a:spLocks noChangeArrowheads="1"/>
              </p:cNvSpPr>
              <p:nvPr/>
            </p:nvSpPr>
            <p:spPr bwMode="auto">
              <a:xfrm>
                <a:off x="1319" y="2728"/>
                <a:ext cx="188" cy="43"/>
              </a:xfrm>
              <a:prstGeom prst="ellipse">
                <a:avLst/>
              </a:prstGeom>
              <a:solidFill>
                <a:srgbClr val="996633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570" name="Rectangle 130"/>
              <p:cNvSpPr>
                <a:spLocks noChangeArrowheads="1"/>
              </p:cNvSpPr>
              <p:nvPr/>
            </p:nvSpPr>
            <p:spPr bwMode="auto">
              <a:xfrm>
                <a:off x="1316" y="2537"/>
                <a:ext cx="193" cy="211"/>
              </a:xfrm>
              <a:prstGeom prst="rect">
                <a:avLst/>
              </a:prstGeom>
              <a:solidFill>
                <a:srgbClr val="996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571" name="Oval 131"/>
              <p:cNvSpPr>
                <a:spLocks noChangeArrowheads="1"/>
              </p:cNvSpPr>
              <p:nvPr/>
            </p:nvSpPr>
            <p:spPr bwMode="auto">
              <a:xfrm>
                <a:off x="1319" y="2514"/>
                <a:ext cx="188" cy="43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51221" name="Group 132"/>
            <p:cNvGrpSpPr>
              <a:grpSpLocks/>
            </p:cNvGrpSpPr>
            <p:nvPr/>
          </p:nvGrpSpPr>
          <p:grpSpPr bwMode="auto">
            <a:xfrm>
              <a:off x="1705" y="2446"/>
              <a:ext cx="362" cy="376"/>
              <a:chOff x="1705" y="2446"/>
              <a:chExt cx="362" cy="376"/>
            </a:xfrm>
          </p:grpSpPr>
          <p:sp>
            <p:nvSpPr>
              <p:cNvPr id="51554" name="Rectangle 133" descr="10%"/>
              <p:cNvSpPr>
                <a:spLocks noChangeArrowheads="1"/>
              </p:cNvSpPr>
              <p:nvPr/>
            </p:nvSpPr>
            <p:spPr bwMode="auto">
              <a:xfrm>
                <a:off x="1776" y="2446"/>
                <a:ext cx="221" cy="376"/>
              </a:xfrm>
              <a:prstGeom prst="rect">
                <a:avLst/>
              </a:prstGeom>
              <a:pattFill prst="pct10">
                <a:fgClr>
                  <a:srgbClr val="181D1D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2075" tIns="46038" rIns="92075" bIns="46038" anchor="ctr"/>
              <a:lstStyle/>
              <a:p>
                <a:r>
                  <a:rPr lang="en-US" sz="1600">
                    <a:solidFill>
                      <a:srgbClr val="181D1D"/>
                    </a:solidFill>
                    <a:ea typeface="MS PGothic" charset="0"/>
                    <a:cs typeface="MS PGothic" charset="0"/>
                  </a:rPr>
                  <a:t>CPU</a:t>
                </a:r>
              </a:p>
            </p:txBody>
          </p:sp>
          <p:grpSp>
            <p:nvGrpSpPr>
              <p:cNvPr id="51555" name="Group 134"/>
              <p:cNvGrpSpPr>
                <a:grpSpLocks/>
              </p:cNvGrpSpPr>
              <p:nvPr/>
            </p:nvGrpSpPr>
            <p:grpSpPr bwMode="auto">
              <a:xfrm>
                <a:off x="1705" y="2456"/>
                <a:ext cx="68" cy="356"/>
                <a:chOff x="1705" y="2456"/>
                <a:chExt cx="68" cy="356"/>
              </a:xfrm>
            </p:grpSpPr>
            <p:sp>
              <p:nvSpPr>
                <p:cNvPr id="51563" name="Line 135"/>
                <p:cNvSpPr>
                  <a:spLocks noChangeShapeType="1"/>
                </p:cNvSpPr>
                <p:nvPr/>
              </p:nvSpPr>
              <p:spPr bwMode="auto">
                <a:xfrm flipH="1">
                  <a:off x="1705" y="2456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64" name="Line 136"/>
                <p:cNvSpPr>
                  <a:spLocks noChangeShapeType="1"/>
                </p:cNvSpPr>
                <p:nvPr/>
              </p:nvSpPr>
              <p:spPr bwMode="auto">
                <a:xfrm flipH="1">
                  <a:off x="1706" y="2522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65" name="Line 137"/>
                <p:cNvSpPr>
                  <a:spLocks noChangeShapeType="1"/>
                </p:cNvSpPr>
                <p:nvPr/>
              </p:nvSpPr>
              <p:spPr bwMode="auto">
                <a:xfrm flipH="1">
                  <a:off x="1705" y="2599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66" name="Line 138"/>
                <p:cNvSpPr>
                  <a:spLocks noChangeShapeType="1"/>
                </p:cNvSpPr>
                <p:nvPr/>
              </p:nvSpPr>
              <p:spPr bwMode="auto">
                <a:xfrm flipH="1">
                  <a:off x="1705" y="2673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67" name="Line 139"/>
                <p:cNvSpPr>
                  <a:spLocks noChangeShapeType="1"/>
                </p:cNvSpPr>
                <p:nvPr/>
              </p:nvSpPr>
              <p:spPr bwMode="auto">
                <a:xfrm flipH="1">
                  <a:off x="1707" y="2747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68" name="Line 140"/>
                <p:cNvSpPr>
                  <a:spLocks noChangeShapeType="1"/>
                </p:cNvSpPr>
                <p:nvPr/>
              </p:nvSpPr>
              <p:spPr bwMode="auto">
                <a:xfrm flipH="1">
                  <a:off x="1707" y="2812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1556" name="Group 141"/>
              <p:cNvGrpSpPr>
                <a:grpSpLocks/>
              </p:cNvGrpSpPr>
              <p:nvPr/>
            </p:nvGrpSpPr>
            <p:grpSpPr bwMode="auto">
              <a:xfrm>
                <a:off x="1999" y="2459"/>
                <a:ext cx="68" cy="356"/>
                <a:chOff x="1999" y="2459"/>
                <a:chExt cx="68" cy="356"/>
              </a:xfrm>
            </p:grpSpPr>
            <p:sp>
              <p:nvSpPr>
                <p:cNvPr id="51557" name="Line 142"/>
                <p:cNvSpPr>
                  <a:spLocks noChangeShapeType="1"/>
                </p:cNvSpPr>
                <p:nvPr/>
              </p:nvSpPr>
              <p:spPr bwMode="auto">
                <a:xfrm flipH="1">
                  <a:off x="1999" y="2459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58" name="Line 143"/>
                <p:cNvSpPr>
                  <a:spLocks noChangeShapeType="1"/>
                </p:cNvSpPr>
                <p:nvPr/>
              </p:nvSpPr>
              <p:spPr bwMode="auto">
                <a:xfrm flipH="1">
                  <a:off x="1999" y="2525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59" name="Line 144"/>
                <p:cNvSpPr>
                  <a:spLocks noChangeShapeType="1"/>
                </p:cNvSpPr>
                <p:nvPr/>
              </p:nvSpPr>
              <p:spPr bwMode="auto">
                <a:xfrm flipH="1">
                  <a:off x="1999" y="2602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60" name="Line 145"/>
                <p:cNvSpPr>
                  <a:spLocks noChangeShapeType="1"/>
                </p:cNvSpPr>
                <p:nvPr/>
              </p:nvSpPr>
              <p:spPr bwMode="auto">
                <a:xfrm flipH="1">
                  <a:off x="1999" y="2676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61" name="Line 146"/>
                <p:cNvSpPr>
                  <a:spLocks noChangeShapeType="1"/>
                </p:cNvSpPr>
                <p:nvPr/>
              </p:nvSpPr>
              <p:spPr bwMode="auto">
                <a:xfrm flipH="1">
                  <a:off x="2000" y="2750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562" name="Line 147"/>
                <p:cNvSpPr>
                  <a:spLocks noChangeShapeType="1"/>
                </p:cNvSpPr>
                <p:nvPr/>
              </p:nvSpPr>
              <p:spPr bwMode="auto">
                <a:xfrm flipH="1">
                  <a:off x="2001" y="2815"/>
                  <a:ext cx="66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1222" name="Group 148"/>
            <p:cNvGrpSpPr>
              <a:grpSpLocks/>
            </p:cNvGrpSpPr>
            <p:nvPr/>
          </p:nvGrpSpPr>
          <p:grpSpPr bwMode="auto">
            <a:xfrm>
              <a:off x="1274" y="2820"/>
              <a:ext cx="447" cy="333"/>
              <a:chOff x="1274" y="2820"/>
              <a:chExt cx="447" cy="333"/>
            </a:xfrm>
          </p:grpSpPr>
          <p:grpSp>
            <p:nvGrpSpPr>
              <p:cNvPr id="51467" name="Group 149"/>
              <p:cNvGrpSpPr>
                <a:grpSpLocks/>
              </p:cNvGrpSpPr>
              <p:nvPr/>
            </p:nvGrpSpPr>
            <p:grpSpPr bwMode="auto">
              <a:xfrm>
                <a:off x="1334" y="2962"/>
                <a:ext cx="343" cy="88"/>
                <a:chOff x="1334" y="2962"/>
                <a:chExt cx="343" cy="88"/>
              </a:xfrm>
            </p:grpSpPr>
            <p:grpSp>
              <p:nvGrpSpPr>
                <p:cNvPr id="51512" name="Group 150"/>
                <p:cNvGrpSpPr>
                  <a:grpSpLocks/>
                </p:cNvGrpSpPr>
                <p:nvPr/>
              </p:nvGrpSpPr>
              <p:grpSpPr bwMode="auto">
                <a:xfrm>
                  <a:off x="1334" y="2962"/>
                  <a:ext cx="112" cy="85"/>
                  <a:chOff x="1334" y="2962"/>
                  <a:chExt cx="112" cy="85"/>
                </a:xfrm>
              </p:grpSpPr>
              <p:sp>
                <p:nvSpPr>
                  <p:cNvPr id="51541" name="Rectangle 151"/>
                  <p:cNvSpPr>
                    <a:spLocks noChangeArrowheads="1"/>
                  </p:cNvSpPr>
                  <p:nvPr/>
                </p:nvSpPr>
                <p:spPr bwMode="auto">
                  <a:xfrm>
                    <a:off x="1361" y="2962"/>
                    <a:ext cx="59" cy="85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42" name="Line 152"/>
                  <p:cNvSpPr>
                    <a:spLocks noChangeShapeType="1"/>
                  </p:cNvSpPr>
                  <p:nvPr/>
                </p:nvSpPr>
                <p:spPr bwMode="auto">
                  <a:xfrm>
                    <a:off x="1425" y="2971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43" name="Line 153"/>
                  <p:cNvSpPr>
                    <a:spLocks noChangeShapeType="1"/>
                  </p:cNvSpPr>
                  <p:nvPr/>
                </p:nvSpPr>
                <p:spPr bwMode="auto">
                  <a:xfrm>
                    <a:off x="1424" y="2987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44" name="Line 154"/>
                  <p:cNvSpPr>
                    <a:spLocks noChangeShapeType="1"/>
                  </p:cNvSpPr>
                  <p:nvPr/>
                </p:nvSpPr>
                <p:spPr bwMode="auto">
                  <a:xfrm>
                    <a:off x="1425" y="3003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45" name="Line 155"/>
                  <p:cNvSpPr>
                    <a:spLocks noChangeShapeType="1"/>
                  </p:cNvSpPr>
                  <p:nvPr/>
                </p:nvSpPr>
                <p:spPr bwMode="auto">
                  <a:xfrm>
                    <a:off x="1423" y="3018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46" name="Line 156"/>
                  <p:cNvSpPr>
                    <a:spLocks noChangeShapeType="1"/>
                  </p:cNvSpPr>
                  <p:nvPr/>
                </p:nvSpPr>
                <p:spPr bwMode="auto">
                  <a:xfrm>
                    <a:off x="1425" y="3032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47" name="Line 157"/>
                  <p:cNvSpPr>
                    <a:spLocks noChangeShapeType="1"/>
                  </p:cNvSpPr>
                  <p:nvPr/>
                </p:nvSpPr>
                <p:spPr bwMode="auto">
                  <a:xfrm>
                    <a:off x="1424" y="3046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48" name="Line 158"/>
                  <p:cNvSpPr>
                    <a:spLocks noChangeShapeType="1"/>
                  </p:cNvSpPr>
                  <p:nvPr/>
                </p:nvSpPr>
                <p:spPr bwMode="auto">
                  <a:xfrm>
                    <a:off x="1335" y="2969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49" name="Line 159"/>
                  <p:cNvSpPr>
                    <a:spLocks noChangeShapeType="1"/>
                  </p:cNvSpPr>
                  <p:nvPr/>
                </p:nvSpPr>
                <p:spPr bwMode="auto">
                  <a:xfrm>
                    <a:off x="1334" y="2985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50" name="Line 160"/>
                  <p:cNvSpPr>
                    <a:spLocks noChangeShapeType="1"/>
                  </p:cNvSpPr>
                  <p:nvPr/>
                </p:nvSpPr>
                <p:spPr bwMode="auto">
                  <a:xfrm>
                    <a:off x="1335" y="3001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51" name="Line 161"/>
                  <p:cNvSpPr>
                    <a:spLocks noChangeShapeType="1"/>
                  </p:cNvSpPr>
                  <p:nvPr/>
                </p:nvSpPr>
                <p:spPr bwMode="auto">
                  <a:xfrm>
                    <a:off x="1334" y="3018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52" name="Line 162"/>
                  <p:cNvSpPr>
                    <a:spLocks noChangeShapeType="1"/>
                  </p:cNvSpPr>
                  <p:nvPr/>
                </p:nvSpPr>
                <p:spPr bwMode="auto">
                  <a:xfrm>
                    <a:off x="1335" y="3032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53" name="Line 163"/>
                  <p:cNvSpPr>
                    <a:spLocks noChangeShapeType="1"/>
                  </p:cNvSpPr>
                  <p:nvPr/>
                </p:nvSpPr>
                <p:spPr bwMode="auto">
                  <a:xfrm>
                    <a:off x="1334" y="3045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513" name="Group 164"/>
                <p:cNvGrpSpPr>
                  <a:grpSpLocks/>
                </p:cNvGrpSpPr>
                <p:nvPr/>
              </p:nvGrpSpPr>
              <p:grpSpPr bwMode="auto">
                <a:xfrm>
                  <a:off x="1450" y="2964"/>
                  <a:ext cx="112" cy="84"/>
                  <a:chOff x="1450" y="2964"/>
                  <a:chExt cx="112" cy="84"/>
                </a:xfrm>
              </p:grpSpPr>
              <p:sp>
                <p:nvSpPr>
                  <p:cNvPr id="51528" name="Rectangle 165"/>
                  <p:cNvSpPr>
                    <a:spLocks noChangeArrowheads="1"/>
                  </p:cNvSpPr>
                  <p:nvPr/>
                </p:nvSpPr>
                <p:spPr bwMode="auto">
                  <a:xfrm>
                    <a:off x="1477" y="2964"/>
                    <a:ext cx="59" cy="84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29" name="Line 166"/>
                  <p:cNvSpPr>
                    <a:spLocks noChangeShapeType="1"/>
                  </p:cNvSpPr>
                  <p:nvPr/>
                </p:nvSpPr>
                <p:spPr bwMode="auto">
                  <a:xfrm>
                    <a:off x="1540" y="2972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0" name="Line 167"/>
                  <p:cNvSpPr>
                    <a:spLocks noChangeShapeType="1"/>
                  </p:cNvSpPr>
                  <p:nvPr/>
                </p:nvSpPr>
                <p:spPr bwMode="auto">
                  <a:xfrm>
                    <a:off x="1540" y="2988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1" name="Line 168"/>
                  <p:cNvSpPr>
                    <a:spLocks noChangeShapeType="1"/>
                  </p:cNvSpPr>
                  <p:nvPr/>
                </p:nvSpPr>
                <p:spPr bwMode="auto">
                  <a:xfrm>
                    <a:off x="1540" y="3004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2" name="Line 169"/>
                  <p:cNvSpPr>
                    <a:spLocks noChangeShapeType="1"/>
                  </p:cNvSpPr>
                  <p:nvPr/>
                </p:nvSpPr>
                <p:spPr bwMode="auto">
                  <a:xfrm>
                    <a:off x="1539" y="3019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3" name="Line 170"/>
                  <p:cNvSpPr>
                    <a:spLocks noChangeShapeType="1"/>
                  </p:cNvSpPr>
                  <p:nvPr/>
                </p:nvSpPr>
                <p:spPr bwMode="auto">
                  <a:xfrm>
                    <a:off x="1540" y="3033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4" name="Line 171"/>
                  <p:cNvSpPr>
                    <a:spLocks noChangeShapeType="1"/>
                  </p:cNvSpPr>
                  <p:nvPr/>
                </p:nvSpPr>
                <p:spPr bwMode="auto">
                  <a:xfrm>
                    <a:off x="1540" y="3048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5" name="Line 172"/>
                  <p:cNvSpPr>
                    <a:spLocks noChangeShapeType="1"/>
                  </p:cNvSpPr>
                  <p:nvPr/>
                </p:nvSpPr>
                <p:spPr bwMode="auto">
                  <a:xfrm>
                    <a:off x="1451" y="2971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6" name="Line 173"/>
                  <p:cNvSpPr>
                    <a:spLocks noChangeShapeType="1"/>
                  </p:cNvSpPr>
                  <p:nvPr/>
                </p:nvSpPr>
                <p:spPr bwMode="auto">
                  <a:xfrm>
                    <a:off x="1450" y="2987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7" name="Line 174"/>
                  <p:cNvSpPr>
                    <a:spLocks noChangeShapeType="1"/>
                  </p:cNvSpPr>
                  <p:nvPr/>
                </p:nvSpPr>
                <p:spPr bwMode="auto">
                  <a:xfrm>
                    <a:off x="1451" y="3003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8" name="Line 175"/>
                  <p:cNvSpPr>
                    <a:spLocks noChangeShapeType="1"/>
                  </p:cNvSpPr>
                  <p:nvPr/>
                </p:nvSpPr>
                <p:spPr bwMode="auto">
                  <a:xfrm>
                    <a:off x="1450" y="3019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39" name="Line 176"/>
                  <p:cNvSpPr>
                    <a:spLocks noChangeShapeType="1"/>
                  </p:cNvSpPr>
                  <p:nvPr/>
                </p:nvSpPr>
                <p:spPr bwMode="auto">
                  <a:xfrm>
                    <a:off x="1451" y="3033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40" name="Line 177"/>
                  <p:cNvSpPr>
                    <a:spLocks noChangeShapeType="1"/>
                  </p:cNvSpPr>
                  <p:nvPr/>
                </p:nvSpPr>
                <p:spPr bwMode="auto">
                  <a:xfrm>
                    <a:off x="1450" y="3046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514" name="Group 178"/>
                <p:cNvGrpSpPr>
                  <a:grpSpLocks/>
                </p:cNvGrpSpPr>
                <p:nvPr/>
              </p:nvGrpSpPr>
              <p:grpSpPr bwMode="auto">
                <a:xfrm>
                  <a:off x="1565" y="2965"/>
                  <a:ext cx="112" cy="85"/>
                  <a:chOff x="1565" y="2965"/>
                  <a:chExt cx="112" cy="85"/>
                </a:xfrm>
              </p:grpSpPr>
              <p:sp>
                <p:nvSpPr>
                  <p:cNvPr id="51515" name="Rectangle 179"/>
                  <p:cNvSpPr>
                    <a:spLocks noChangeArrowheads="1"/>
                  </p:cNvSpPr>
                  <p:nvPr/>
                </p:nvSpPr>
                <p:spPr bwMode="auto">
                  <a:xfrm>
                    <a:off x="1591" y="2965"/>
                    <a:ext cx="59" cy="85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16" name="Line 180"/>
                  <p:cNvSpPr>
                    <a:spLocks noChangeShapeType="1"/>
                  </p:cNvSpPr>
                  <p:nvPr/>
                </p:nvSpPr>
                <p:spPr bwMode="auto">
                  <a:xfrm>
                    <a:off x="1655" y="2973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17" name="Line 181"/>
                  <p:cNvSpPr>
                    <a:spLocks noChangeShapeType="1"/>
                  </p:cNvSpPr>
                  <p:nvPr/>
                </p:nvSpPr>
                <p:spPr bwMode="auto">
                  <a:xfrm>
                    <a:off x="1654" y="2989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18" name="Line 182"/>
                  <p:cNvSpPr>
                    <a:spLocks noChangeShapeType="1"/>
                  </p:cNvSpPr>
                  <p:nvPr/>
                </p:nvSpPr>
                <p:spPr bwMode="auto">
                  <a:xfrm>
                    <a:off x="1655" y="3005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19" name="Line 183"/>
                  <p:cNvSpPr>
                    <a:spLocks noChangeShapeType="1"/>
                  </p:cNvSpPr>
                  <p:nvPr/>
                </p:nvSpPr>
                <p:spPr bwMode="auto">
                  <a:xfrm>
                    <a:off x="1654" y="3020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20" name="Line 184"/>
                  <p:cNvSpPr>
                    <a:spLocks noChangeShapeType="1"/>
                  </p:cNvSpPr>
                  <p:nvPr/>
                </p:nvSpPr>
                <p:spPr bwMode="auto">
                  <a:xfrm>
                    <a:off x="1655" y="3034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21" name="Line 185"/>
                  <p:cNvSpPr>
                    <a:spLocks noChangeShapeType="1"/>
                  </p:cNvSpPr>
                  <p:nvPr/>
                </p:nvSpPr>
                <p:spPr bwMode="auto">
                  <a:xfrm>
                    <a:off x="1654" y="3049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22" name="Line 186"/>
                  <p:cNvSpPr>
                    <a:spLocks noChangeShapeType="1"/>
                  </p:cNvSpPr>
                  <p:nvPr/>
                </p:nvSpPr>
                <p:spPr bwMode="auto">
                  <a:xfrm>
                    <a:off x="1566" y="2972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23" name="Line 187"/>
                  <p:cNvSpPr>
                    <a:spLocks noChangeShapeType="1"/>
                  </p:cNvSpPr>
                  <p:nvPr/>
                </p:nvSpPr>
                <p:spPr bwMode="auto">
                  <a:xfrm>
                    <a:off x="1565" y="2988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24" name="Line 188"/>
                  <p:cNvSpPr>
                    <a:spLocks noChangeShapeType="1"/>
                  </p:cNvSpPr>
                  <p:nvPr/>
                </p:nvSpPr>
                <p:spPr bwMode="auto">
                  <a:xfrm>
                    <a:off x="1566" y="3004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25" name="Line 189"/>
                  <p:cNvSpPr>
                    <a:spLocks noChangeShapeType="1"/>
                  </p:cNvSpPr>
                  <p:nvPr/>
                </p:nvSpPr>
                <p:spPr bwMode="auto">
                  <a:xfrm>
                    <a:off x="1565" y="3021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26" name="Line 190"/>
                  <p:cNvSpPr>
                    <a:spLocks noChangeShapeType="1"/>
                  </p:cNvSpPr>
                  <p:nvPr/>
                </p:nvSpPr>
                <p:spPr bwMode="auto">
                  <a:xfrm>
                    <a:off x="1566" y="3034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27" name="Line 191"/>
                  <p:cNvSpPr>
                    <a:spLocks noChangeShapeType="1"/>
                  </p:cNvSpPr>
                  <p:nvPr/>
                </p:nvSpPr>
                <p:spPr bwMode="auto">
                  <a:xfrm>
                    <a:off x="1565" y="3048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1468" name="Group 192"/>
              <p:cNvGrpSpPr>
                <a:grpSpLocks/>
              </p:cNvGrpSpPr>
              <p:nvPr/>
            </p:nvGrpSpPr>
            <p:grpSpPr bwMode="auto">
              <a:xfrm>
                <a:off x="1343" y="3066"/>
                <a:ext cx="343" cy="87"/>
                <a:chOff x="1343" y="3066"/>
                <a:chExt cx="343" cy="87"/>
              </a:xfrm>
            </p:grpSpPr>
            <p:grpSp>
              <p:nvGrpSpPr>
                <p:cNvPr id="51470" name="Group 193"/>
                <p:cNvGrpSpPr>
                  <a:grpSpLocks/>
                </p:cNvGrpSpPr>
                <p:nvPr/>
              </p:nvGrpSpPr>
              <p:grpSpPr bwMode="auto">
                <a:xfrm>
                  <a:off x="1343" y="3066"/>
                  <a:ext cx="112" cy="84"/>
                  <a:chOff x="1343" y="3066"/>
                  <a:chExt cx="112" cy="84"/>
                </a:xfrm>
              </p:grpSpPr>
              <p:sp>
                <p:nvSpPr>
                  <p:cNvPr id="51499" name="Rectangle 194"/>
                  <p:cNvSpPr>
                    <a:spLocks noChangeArrowheads="1"/>
                  </p:cNvSpPr>
                  <p:nvPr/>
                </p:nvSpPr>
                <p:spPr bwMode="auto">
                  <a:xfrm>
                    <a:off x="1370" y="3066"/>
                    <a:ext cx="59" cy="84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0" name="Line 195"/>
                  <p:cNvSpPr>
                    <a:spLocks noChangeShapeType="1"/>
                  </p:cNvSpPr>
                  <p:nvPr/>
                </p:nvSpPr>
                <p:spPr bwMode="auto">
                  <a:xfrm>
                    <a:off x="1434" y="3074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1" name="Line 196"/>
                  <p:cNvSpPr>
                    <a:spLocks noChangeShapeType="1"/>
                  </p:cNvSpPr>
                  <p:nvPr/>
                </p:nvSpPr>
                <p:spPr bwMode="auto">
                  <a:xfrm>
                    <a:off x="1433" y="3090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2" name="Line 197"/>
                  <p:cNvSpPr>
                    <a:spLocks noChangeShapeType="1"/>
                  </p:cNvSpPr>
                  <p:nvPr/>
                </p:nvSpPr>
                <p:spPr bwMode="auto">
                  <a:xfrm>
                    <a:off x="1434" y="3106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3" name="Line 198"/>
                  <p:cNvSpPr>
                    <a:spLocks noChangeShapeType="1"/>
                  </p:cNvSpPr>
                  <p:nvPr/>
                </p:nvSpPr>
                <p:spPr bwMode="auto">
                  <a:xfrm>
                    <a:off x="1432" y="3121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4" name="Line 199"/>
                  <p:cNvSpPr>
                    <a:spLocks noChangeShapeType="1"/>
                  </p:cNvSpPr>
                  <p:nvPr/>
                </p:nvSpPr>
                <p:spPr bwMode="auto">
                  <a:xfrm>
                    <a:off x="1434" y="3135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5" name="Line 200"/>
                  <p:cNvSpPr>
                    <a:spLocks noChangeShapeType="1"/>
                  </p:cNvSpPr>
                  <p:nvPr/>
                </p:nvSpPr>
                <p:spPr bwMode="auto">
                  <a:xfrm>
                    <a:off x="1433" y="3150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6" name="Line 201"/>
                  <p:cNvSpPr>
                    <a:spLocks noChangeShapeType="1"/>
                  </p:cNvSpPr>
                  <p:nvPr/>
                </p:nvSpPr>
                <p:spPr bwMode="auto">
                  <a:xfrm>
                    <a:off x="1344" y="3073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7" name="Line 202"/>
                  <p:cNvSpPr>
                    <a:spLocks noChangeShapeType="1"/>
                  </p:cNvSpPr>
                  <p:nvPr/>
                </p:nvSpPr>
                <p:spPr bwMode="auto">
                  <a:xfrm>
                    <a:off x="1343" y="3089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8" name="Line 203"/>
                  <p:cNvSpPr>
                    <a:spLocks noChangeShapeType="1"/>
                  </p:cNvSpPr>
                  <p:nvPr/>
                </p:nvSpPr>
                <p:spPr bwMode="auto">
                  <a:xfrm>
                    <a:off x="1344" y="3105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09" name="Line 204"/>
                  <p:cNvSpPr>
                    <a:spLocks noChangeShapeType="1"/>
                  </p:cNvSpPr>
                  <p:nvPr/>
                </p:nvSpPr>
                <p:spPr bwMode="auto">
                  <a:xfrm>
                    <a:off x="1343" y="3122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10" name="Line 205"/>
                  <p:cNvSpPr>
                    <a:spLocks noChangeShapeType="1"/>
                  </p:cNvSpPr>
                  <p:nvPr/>
                </p:nvSpPr>
                <p:spPr bwMode="auto">
                  <a:xfrm>
                    <a:off x="1344" y="3135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511" name="Line 206"/>
                  <p:cNvSpPr>
                    <a:spLocks noChangeShapeType="1"/>
                  </p:cNvSpPr>
                  <p:nvPr/>
                </p:nvSpPr>
                <p:spPr bwMode="auto">
                  <a:xfrm>
                    <a:off x="1343" y="3149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471" name="Group 207"/>
                <p:cNvGrpSpPr>
                  <a:grpSpLocks/>
                </p:cNvGrpSpPr>
                <p:nvPr/>
              </p:nvGrpSpPr>
              <p:grpSpPr bwMode="auto">
                <a:xfrm>
                  <a:off x="1459" y="3067"/>
                  <a:ext cx="112" cy="85"/>
                  <a:chOff x="1459" y="3067"/>
                  <a:chExt cx="112" cy="85"/>
                </a:xfrm>
              </p:grpSpPr>
              <p:sp>
                <p:nvSpPr>
                  <p:cNvPr id="51486" name="Rectangle 208"/>
                  <p:cNvSpPr>
                    <a:spLocks noChangeArrowheads="1"/>
                  </p:cNvSpPr>
                  <p:nvPr/>
                </p:nvSpPr>
                <p:spPr bwMode="auto">
                  <a:xfrm>
                    <a:off x="1486" y="3067"/>
                    <a:ext cx="59" cy="85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87" name="Line 209"/>
                  <p:cNvSpPr>
                    <a:spLocks noChangeShapeType="1"/>
                  </p:cNvSpPr>
                  <p:nvPr/>
                </p:nvSpPr>
                <p:spPr bwMode="auto">
                  <a:xfrm>
                    <a:off x="1549" y="3075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88" name="Line 210"/>
                  <p:cNvSpPr>
                    <a:spLocks noChangeShapeType="1"/>
                  </p:cNvSpPr>
                  <p:nvPr/>
                </p:nvSpPr>
                <p:spPr bwMode="auto">
                  <a:xfrm>
                    <a:off x="1549" y="3091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89" name="Line 211"/>
                  <p:cNvSpPr>
                    <a:spLocks noChangeShapeType="1"/>
                  </p:cNvSpPr>
                  <p:nvPr/>
                </p:nvSpPr>
                <p:spPr bwMode="auto">
                  <a:xfrm>
                    <a:off x="1549" y="3107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90" name="Line 212"/>
                  <p:cNvSpPr>
                    <a:spLocks noChangeShapeType="1"/>
                  </p:cNvSpPr>
                  <p:nvPr/>
                </p:nvSpPr>
                <p:spPr bwMode="auto">
                  <a:xfrm>
                    <a:off x="1548" y="3122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91" name="Line 213"/>
                  <p:cNvSpPr>
                    <a:spLocks noChangeShapeType="1"/>
                  </p:cNvSpPr>
                  <p:nvPr/>
                </p:nvSpPr>
                <p:spPr bwMode="auto">
                  <a:xfrm>
                    <a:off x="1549" y="3136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92" name="Line 214"/>
                  <p:cNvSpPr>
                    <a:spLocks noChangeShapeType="1"/>
                  </p:cNvSpPr>
                  <p:nvPr/>
                </p:nvSpPr>
                <p:spPr bwMode="auto">
                  <a:xfrm>
                    <a:off x="1549" y="3151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93" name="Line 215"/>
                  <p:cNvSpPr>
                    <a:spLocks noChangeShapeType="1"/>
                  </p:cNvSpPr>
                  <p:nvPr/>
                </p:nvSpPr>
                <p:spPr bwMode="auto">
                  <a:xfrm>
                    <a:off x="1460" y="3074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94" name="Line 216"/>
                  <p:cNvSpPr>
                    <a:spLocks noChangeShapeType="1"/>
                  </p:cNvSpPr>
                  <p:nvPr/>
                </p:nvSpPr>
                <p:spPr bwMode="auto">
                  <a:xfrm>
                    <a:off x="1459" y="3090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95" name="Line 217"/>
                  <p:cNvSpPr>
                    <a:spLocks noChangeShapeType="1"/>
                  </p:cNvSpPr>
                  <p:nvPr/>
                </p:nvSpPr>
                <p:spPr bwMode="auto">
                  <a:xfrm>
                    <a:off x="1460" y="3106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96" name="Line 218"/>
                  <p:cNvSpPr>
                    <a:spLocks noChangeShapeType="1"/>
                  </p:cNvSpPr>
                  <p:nvPr/>
                </p:nvSpPr>
                <p:spPr bwMode="auto">
                  <a:xfrm>
                    <a:off x="1459" y="3123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97" name="Line 219"/>
                  <p:cNvSpPr>
                    <a:spLocks noChangeShapeType="1"/>
                  </p:cNvSpPr>
                  <p:nvPr/>
                </p:nvSpPr>
                <p:spPr bwMode="auto">
                  <a:xfrm>
                    <a:off x="1460" y="3136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98" name="Line 220"/>
                  <p:cNvSpPr>
                    <a:spLocks noChangeShapeType="1"/>
                  </p:cNvSpPr>
                  <p:nvPr/>
                </p:nvSpPr>
                <p:spPr bwMode="auto">
                  <a:xfrm>
                    <a:off x="1459" y="3150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472" name="Group 221"/>
                <p:cNvGrpSpPr>
                  <a:grpSpLocks/>
                </p:cNvGrpSpPr>
                <p:nvPr/>
              </p:nvGrpSpPr>
              <p:grpSpPr bwMode="auto">
                <a:xfrm>
                  <a:off x="1574" y="3068"/>
                  <a:ext cx="112" cy="85"/>
                  <a:chOff x="1574" y="3068"/>
                  <a:chExt cx="112" cy="85"/>
                </a:xfrm>
              </p:grpSpPr>
              <p:sp>
                <p:nvSpPr>
                  <p:cNvPr id="51473" name="Rectangle 222"/>
                  <p:cNvSpPr>
                    <a:spLocks noChangeArrowheads="1"/>
                  </p:cNvSpPr>
                  <p:nvPr/>
                </p:nvSpPr>
                <p:spPr bwMode="auto">
                  <a:xfrm>
                    <a:off x="1600" y="3068"/>
                    <a:ext cx="59" cy="85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74" name="Line 223"/>
                  <p:cNvSpPr>
                    <a:spLocks noChangeShapeType="1"/>
                  </p:cNvSpPr>
                  <p:nvPr/>
                </p:nvSpPr>
                <p:spPr bwMode="auto">
                  <a:xfrm>
                    <a:off x="1664" y="3077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75" name="Line 224"/>
                  <p:cNvSpPr>
                    <a:spLocks noChangeShapeType="1"/>
                  </p:cNvSpPr>
                  <p:nvPr/>
                </p:nvSpPr>
                <p:spPr bwMode="auto">
                  <a:xfrm>
                    <a:off x="1663" y="3093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76" name="Line 225"/>
                  <p:cNvSpPr>
                    <a:spLocks noChangeShapeType="1"/>
                  </p:cNvSpPr>
                  <p:nvPr/>
                </p:nvSpPr>
                <p:spPr bwMode="auto">
                  <a:xfrm>
                    <a:off x="1664" y="3109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77" name="Line 226"/>
                  <p:cNvSpPr>
                    <a:spLocks noChangeShapeType="1"/>
                  </p:cNvSpPr>
                  <p:nvPr/>
                </p:nvSpPr>
                <p:spPr bwMode="auto">
                  <a:xfrm>
                    <a:off x="1663" y="3124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78" name="Line 227"/>
                  <p:cNvSpPr>
                    <a:spLocks noChangeShapeType="1"/>
                  </p:cNvSpPr>
                  <p:nvPr/>
                </p:nvSpPr>
                <p:spPr bwMode="auto">
                  <a:xfrm>
                    <a:off x="1664" y="3138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79" name="Line 228"/>
                  <p:cNvSpPr>
                    <a:spLocks noChangeShapeType="1"/>
                  </p:cNvSpPr>
                  <p:nvPr/>
                </p:nvSpPr>
                <p:spPr bwMode="auto">
                  <a:xfrm>
                    <a:off x="1663" y="3152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80" name="Line 229"/>
                  <p:cNvSpPr>
                    <a:spLocks noChangeShapeType="1"/>
                  </p:cNvSpPr>
                  <p:nvPr/>
                </p:nvSpPr>
                <p:spPr bwMode="auto">
                  <a:xfrm>
                    <a:off x="1575" y="3075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81" name="Line 230"/>
                  <p:cNvSpPr>
                    <a:spLocks noChangeShapeType="1"/>
                  </p:cNvSpPr>
                  <p:nvPr/>
                </p:nvSpPr>
                <p:spPr bwMode="auto">
                  <a:xfrm>
                    <a:off x="1574" y="3091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82" name="Line 231"/>
                  <p:cNvSpPr>
                    <a:spLocks noChangeShapeType="1"/>
                  </p:cNvSpPr>
                  <p:nvPr/>
                </p:nvSpPr>
                <p:spPr bwMode="auto">
                  <a:xfrm>
                    <a:off x="1575" y="3107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83" name="Line 232"/>
                  <p:cNvSpPr>
                    <a:spLocks noChangeShapeType="1"/>
                  </p:cNvSpPr>
                  <p:nvPr/>
                </p:nvSpPr>
                <p:spPr bwMode="auto">
                  <a:xfrm>
                    <a:off x="1574" y="3124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84" name="Line 233"/>
                  <p:cNvSpPr>
                    <a:spLocks noChangeShapeType="1"/>
                  </p:cNvSpPr>
                  <p:nvPr/>
                </p:nvSpPr>
                <p:spPr bwMode="auto">
                  <a:xfrm>
                    <a:off x="1575" y="3138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85" name="Line 234"/>
                  <p:cNvSpPr>
                    <a:spLocks noChangeShapeType="1"/>
                  </p:cNvSpPr>
                  <p:nvPr/>
                </p:nvSpPr>
                <p:spPr bwMode="auto">
                  <a:xfrm>
                    <a:off x="1574" y="3151"/>
                    <a:ext cx="22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51469" name="Rectangle 235"/>
              <p:cNvSpPr>
                <a:spLocks noChangeArrowheads="1"/>
              </p:cNvSpPr>
              <p:nvPr/>
            </p:nvSpPr>
            <p:spPr bwMode="auto">
              <a:xfrm>
                <a:off x="1274" y="2820"/>
                <a:ext cx="447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 sz="1200">
                    <a:ea typeface="MS PGothic" charset="0"/>
                    <a:cs typeface="MS PGothic" charset="0"/>
                  </a:rPr>
                  <a:t>Memory</a:t>
                </a:r>
              </a:p>
            </p:txBody>
          </p:sp>
        </p:grpSp>
        <p:grpSp>
          <p:nvGrpSpPr>
            <p:cNvPr id="51223" name="Group 236"/>
            <p:cNvGrpSpPr>
              <a:grpSpLocks/>
            </p:cNvGrpSpPr>
            <p:nvPr/>
          </p:nvGrpSpPr>
          <p:grpSpPr bwMode="auto">
            <a:xfrm>
              <a:off x="1664" y="2941"/>
              <a:ext cx="545" cy="212"/>
              <a:chOff x="1664" y="2941"/>
              <a:chExt cx="545" cy="212"/>
            </a:xfrm>
          </p:grpSpPr>
          <p:grpSp>
            <p:nvGrpSpPr>
              <p:cNvPr id="51460" name="Group 237"/>
              <p:cNvGrpSpPr>
                <a:grpSpLocks/>
              </p:cNvGrpSpPr>
              <p:nvPr/>
            </p:nvGrpSpPr>
            <p:grpSpPr bwMode="auto">
              <a:xfrm>
                <a:off x="1689" y="2945"/>
                <a:ext cx="520" cy="193"/>
                <a:chOff x="1689" y="2945"/>
                <a:chExt cx="520" cy="193"/>
              </a:xfrm>
            </p:grpSpPr>
            <p:sp>
              <p:nvSpPr>
                <p:cNvPr id="51462" name="Oval 238"/>
                <p:cNvSpPr>
                  <a:spLocks noChangeArrowheads="1"/>
                </p:cNvSpPr>
                <p:nvPr/>
              </p:nvSpPr>
              <p:spPr bwMode="auto">
                <a:xfrm>
                  <a:off x="1689" y="2949"/>
                  <a:ext cx="96" cy="181"/>
                </a:xfrm>
                <a:prstGeom prst="ellipse">
                  <a:avLst/>
                </a:prstGeom>
                <a:solidFill>
                  <a:srgbClr val="FFCC00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63" name="Rectangle 239"/>
                <p:cNvSpPr>
                  <a:spLocks noChangeArrowheads="1"/>
                </p:cNvSpPr>
                <p:nvPr/>
              </p:nvSpPr>
              <p:spPr bwMode="auto">
                <a:xfrm>
                  <a:off x="1739" y="2946"/>
                  <a:ext cx="427" cy="192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64" name="Oval 240"/>
                <p:cNvSpPr>
                  <a:spLocks noChangeArrowheads="1"/>
                </p:cNvSpPr>
                <p:nvPr/>
              </p:nvSpPr>
              <p:spPr bwMode="auto">
                <a:xfrm>
                  <a:off x="2113" y="2952"/>
                  <a:ext cx="96" cy="182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65" name="Line 241"/>
                <p:cNvSpPr>
                  <a:spLocks noChangeShapeType="1"/>
                </p:cNvSpPr>
                <p:nvPr/>
              </p:nvSpPr>
              <p:spPr bwMode="auto">
                <a:xfrm>
                  <a:off x="1741" y="2945"/>
                  <a:ext cx="423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66" name="Line 242"/>
                <p:cNvSpPr>
                  <a:spLocks noChangeShapeType="1"/>
                </p:cNvSpPr>
                <p:nvPr/>
              </p:nvSpPr>
              <p:spPr bwMode="auto">
                <a:xfrm>
                  <a:off x="1732" y="3134"/>
                  <a:ext cx="411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51461" name="Rectangle 243"/>
              <p:cNvSpPr>
                <a:spLocks noChangeArrowheads="1"/>
              </p:cNvSpPr>
              <p:nvPr/>
            </p:nvSpPr>
            <p:spPr bwMode="auto">
              <a:xfrm>
                <a:off x="1664" y="2941"/>
                <a:ext cx="507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 sz="1600">
                    <a:ea typeface="MS PGothic" charset="0"/>
                    <a:cs typeface="MS PGothic" charset="0"/>
                  </a:rPr>
                  <a:t>NetBW</a:t>
                </a:r>
              </a:p>
            </p:txBody>
          </p:sp>
        </p:grpSp>
        <p:sp>
          <p:nvSpPr>
            <p:cNvPr id="51224" name="AutoShape 244" descr="Oak"/>
            <p:cNvSpPr>
              <a:spLocks noChangeArrowheads="1"/>
            </p:cNvSpPr>
            <p:nvPr/>
          </p:nvSpPr>
          <p:spPr bwMode="auto">
            <a:xfrm>
              <a:off x="2404" y="2320"/>
              <a:ext cx="1096" cy="924"/>
            </a:xfrm>
            <a:prstGeom prst="roundRect">
              <a:avLst>
                <a:gd name="adj" fmla="val 12495"/>
              </a:avLst>
            </a:prstGeom>
            <a:blipFill dpi="0" rotWithShape="0">
              <a:blip r:embed="rId5"/>
              <a:srcRect/>
              <a:tile tx="0" ty="0" sx="100000" sy="100000" flip="none" algn="tl"/>
            </a:blip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51225" name="Group 245"/>
            <p:cNvGrpSpPr>
              <a:grpSpLocks/>
            </p:cNvGrpSpPr>
            <p:nvPr/>
          </p:nvGrpSpPr>
          <p:grpSpPr bwMode="auto">
            <a:xfrm>
              <a:off x="2488" y="2373"/>
              <a:ext cx="291" cy="370"/>
              <a:chOff x="2488" y="2373"/>
              <a:chExt cx="291" cy="370"/>
            </a:xfrm>
          </p:grpSpPr>
          <p:sp>
            <p:nvSpPr>
              <p:cNvPr id="51457" name="Oval 246"/>
              <p:cNvSpPr>
                <a:spLocks noChangeArrowheads="1"/>
              </p:cNvSpPr>
              <p:nvPr/>
            </p:nvSpPr>
            <p:spPr bwMode="auto">
              <a:xfrm>
                <a:off x="2490" y="2677"/>
                <a:ext cx="277" cy="66"/>
              </a:xfrm>
              <a:prstGeom prst="ellipse">
                <a:avLst/>
              </a:prstGeom>
              <a:solidFill>
                <a:srgbClr val="996633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458" name="Rectangle 247"/>
              <p:cNvSpPr>
                <a:spLocks noChangeArrowheads="1"/>
              </p:cNvSpPr>
              <p:nvPr/>
            </p:nvSpPr>
            <p:spPr bwMode="auto">
              <a:xfrm>
                <a:off x="2488" y="2402"/>
                <a:ext cx="291" cy="306"/>
              </a:xfrm>
              <a:prstGeom prst="rect">
                <a:avLst/>
              </a:prstGeom>
              <a:solidFill>
                <a:srgbClr val="996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459" name="Oval 248"/>
              <p:cNvSpPr>
                <a:spLocks noChangeArrowheads="1"/>
              </p:cNvSpPr>
              <p:nvPr/>
            </p:nvSpPr>
            <p:spPr bwMode="auto">
              <a:xfrm>
                <a:off x="2498" y="2373"/>
                <a:ext cx="277" cy="66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51226" name="Group 249"/>
            <p:cNvGrpSpPr>
              <a:grpSpLocks/>
            </p:cNvGrpSpPr>
            <p:nvPr/>
          </p:nvGrpSpPr>
          <p:grpSpPr bwMode="auto">
            <a:xfrm>
              <a:off x="2882" y="2385"/>
              <a:ext cx="482" cy="503"/>
              <a:chOff x="2882" y="2385"/>
              <a:chExt cx="482" cy="503"/>
            </a:xfrm>
          </p:grpSpPr>
          <p:sp>
            <p:nvSpPr>
              <p:cNvPr id="51442" name="Rectangle 250" descr="10%"/>
              <p:cNvSpPr>
                <a:spLocks noChangeArrowheads="1"/>
              </p:cNvSpPr>
              <p:nvPr/>
            </p:nvSpPr>
            <p:spPr bwMode="auto">
              <a:xfrm>
                <a:off x="2975" y="2385"/>
                <a:ext cx="297" cy="503"/>
              </a:xfrm>
              <a:prstGeom prst="rect">
                <a:avLst/>
              </a:prstGeom>
              <a:pattFill prst="pct10">
                <a:fgClr>
                  <a:srgbClr val="181D1D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2075" tIns="46038" rIns="92075" bIns="46038" anchor="ctr"/>
              <a:lstStyle/>
              <a:p>
                <a:r>
                  <a:rPr lang="en-US" sz="1600">
                    <a:solidFill>
                      <a:srgbClr val="181D1D"/>
                    </a:solidFill>
                    <a:ea typeface="MS PGothic" charset="0"/>
                    <a:cs typeface="MS PGothic" charset="0"/>
                  </a:rPr>
                  <a:t>CPU</a:t>
                </a:r>
              </a:p>
            </p:txBody>
          </p:sp>
          <p:grpSp>
            <p:nvGrpSpPr>
              <p:cNvPr id="51443" name="Group 251"/>
              <p:cNvGrpSpPr>
                <a:grpSpLocks/>
              </p:cNvGrpSpPr>
              <p:nvPr/>
            </p:nvGrpSpPr>
            <p:grpSpPr bwMode="auto">
              <a:xfrm>
                <a:off x="2882" y="2400"/>
                <a:ext cx="91" cy="474"/>
                <a:chOff x="2882" y="2400"/>
                <a:chExt cx="91" cy="474"/>
              </a:xfrm>
            </p:grpSpPr>
            <p:sp>
              <p:nvSpPr>
                <p:cNvPr id="51451" name="Line 252"/>
                <p:cNvSpPr>
                  <a:spLocks noChangeShapeType="1"/>
                </p:cNvSpPr>
                <p:nvPr/>
              </p:nvSpPr>
              <p:spPr bwMode="auto">
                <a:xfrm flipH="1">
                  <a:off x="2882" y="2400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52" name="Line 253"/>
                <p:cNvSpPr>
                  <a:spLocks noChangeShapeType="1"/>
                </p:cNvSpPr>
                <p:nvPr/>
              </p:nvSpPr>
              <p:spPr bwMode="auto">
                <a:xfrm flipH="1">
                  <a:off x="2883" y="2487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53" name="Line 254"/>
                <p:cNvSpPr>
                  <a:spLocks noChangeShapeType="1"/>
                </p:cNvSpPr>
                <p:nvPr/>
              </p:nvSpPr>
              <p:spPr bwMode="auto">
                <a:xfrm flipH="1">
                  <a:off x="2882" y="2590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54" name="Line 255"/>
                <p:cNvSpPr>
                  <a:spLocks noChangeShapeType="1"/>
                </p:cNvSpPr>
                <p:nvPr/>
              </p:nvSpPr>
              <p:spPr bwMode="auto">
                <a:xfrm flipH="1">
                  <a:off x="2882" y="2689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55" name="Line 256"/>
                <p:cNvSpPr>
                  <a:spLocks noChangeShapeType="1"/>
                </p:cNvSpPr>
                <p:nvPr/>
              </p:nvSpPr>
              <p:spPr bwMode="auto">
                <a:xfrm flipH="1">
                  <a:off x="2884" y="2787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56" name="Line 257"/>
                <p:cNvSpPr>
                  <a:spLocks noChangeShapeType="1"/>
                </p:cNvSpPr>
                <p:nvPr/>
              </p:nvSpPr>
              <p:spPr bwMode="auto">
                <a:xfrm flipH="1">
                  <a:off x="2885" y="2874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1444" name="Group 258"/>
              <p:cNvGrpSpPr>
                <a:grpSpLocks/>
              </p:cNvGrpSpPr>
              <p:nvPr/>
            </p:nvGrpSpPr>
            <p:grpSpPr bwMode="auto">
              <a:xfrm>
                <a:off x="3273" y="2404"/>
                <a:ext cx="91" cy="474"/>
                <a:chOff x="3273" y="2404"/>
                <a:chExt cx="91" cy="474"/>
              </a:xfrm>
            </p:grpSpPr>
            <p:sp>
              <p:nvSpPr>
                <p:cNvPr id="51445" name="Line 259"/>
                <p:cNvSpPr>
                  <a:spLocks noChangeShapeType="1"/>
                </p:cNvSpPr>
                <p:nvPr/>
              </p:nvSpPr>
              <p:spPr bwMode="auto">
                <a:xfrm flipH="1">
                  <a:off x="3273" y="2404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46" name="Line 260"/>
                <p:cNvSpPr>
                  <a:spLocks noChangeShapeType="1"/>
                </p:cNvSpPr>
                <p:nvPr/>
              </p:nvSpPr>
              <p:spPr bwMode="auto">
                <a:xfrm flipH="1">
                  <a:off x="3274" y="2491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47" name="Line 261"/>
                <p:cNvSpPr>
                  <a:spLocks noChangeShapeType="1"/>
                </p:cNvSpPr>
                <p:nvPr/>
              </p:nvSpPr>
              <p:spPr bwMode="auto">
                <a:xfrm flipH="1">
                  <a:off x="3273" y="2594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48" name="Line 262"/>
                <p:cNvSpPr>
                  <a:spLocks noChangeShapeType="1"/>
                </p:cNvSpPr>
                <p:nvPr/>
              </p:nvSpPr>
              <p:spPr bwMode="auto">
                <a:xfrm flipH="1">
                  <a:off x="3273" y="2693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49" name="Line 263"/>
                <p:cNvSpPr>
                  <a:spLocks noChangeShapeType="1"/>
                </p:cNvSpPr>
                <p:nvPr/>
              </p:nvSpPr>
              <p:spPr bwMode="auto">
                <a:xfrm flipH="1">
                  <a:off x="3275" y="2791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50" name="Line 264"/>
                <p:cNvSpPr>
                  <a:spLocks noChangeShapeType="1"/>
                </p:cNvSpPr>
                <p:nvPr/>
              </p:nvSpPr>
              <p:spPr bwMode="auto">
                <a:xfrm flipH="1">
                  <a:off x="3276" y="2878"/>
                  <a:ext cx="88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1227" name="Group 265"/>
            <p:cNvGrpSpPr>
              <a:grpSpLocks/>
            </p:cNvGrpSpPr>
            <p:nvPr/>
          </p:nvGrpSpPr>
          <p:grpSpPr bwMode="auto">
            <a:xfrm>
              <a:off x="2753" y="2903"/>
              <a:ext cx="726" cy="282"/>
              <a:chOff x="2753" y="2903"/>
              <a:chExt cx="726" cy="282"/>
            </a:xfrm>
          </p:grpSpPr>
          <p:grpSp>
            <p:nvGrpSpPr>
              <p:cNvPr id="51435" name="Group 266"/>
              <p:cNvGrpSpPr>
                <a:grpSpLocks/>
              </p:cNvGrpSpPr>
              <p:nvPr/>
            </p:nvGrpSpPr>
            <p:grpSpPr bwMode="auto">
              <a:xfrm>
                <a:off x="2753" y="2903"/>
                <a:ext cx="726" cy="251"/>
                <a:chOff x="2753" y="2903"/>
                <a:chExt cx="726" cy="251"/>
              </a:xfrm>
            </p:grpSpPr>
            <p:sp>
              <p:nvSpPr>
                <p:cNvPr id="51437" name="Oval 267"/>
                <p:cNvSpPr>
                  <a:spLocks noChangeArrowheads="1"/>
                </p:cNvSpPr>
                <p:nvPr/>
              </p:nvSpPr>
              <p:spPr bwMode="auto">
                <a:xfrm>
                  <a:off x="2753" y="2907"/>
                  <a:ext cx="137" cy="236"/>
                </a:xfrm>
                <a:prstGeom prst="ellipse">
                  <a:avLst/>
                </a:prstGeom>
                <a:solidFill>
                  <a:srgbClr val="FFCC00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38" name="Rectangle 268"/>
                <p:cNvSpPr>
                  <a:spLocks noChangeArrowheads="1"/>
                </p:cNvSpPr>
                <p:nvPr/>
              </p:nvSpPr>
              <p:spPr bwMode="auto">
                <a:xfrm>
                  <a:off x="2824" y="2905"/>
                  <a:ext cx="594" cy="249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39" name="Oval 269"/>
                <p:cNvSpPr>
                  <a:spLocks noChangeArrowheads="1"/>
                </p:cNvSpPr>
                <p:nvPr/>
              </p:nvSpPr>
              <p:spPr bwMode="auto">
                <a:xfrm>
                  <a:off x="3342" y="2910"/>
                  <a:ext cx="137" cy="24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40" name="Line 270"/>
                <p:cNvSpPr>
                  <a:spLocks noChangeShapeType="1"/>
                </p:cNvSpPr>
                <p:nvPr/>
              </p:nvSpPr>
              <p:spPr bwMode="auto">
                <a:xfrm>
                  <a:off x="2824" y="2903"/>
                  <a:ext cx="591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441" name="Line 271"/>
                <p:cNvSpPr>
                  <a:spLocks noChangeShapeType="1"/>
                </p:cNvSpPr>
                <p:nvPr/>
              </p:nvSpPr>
              <p:spPr bwMode="auto">
                <a:xfrm>
                  <a:off x="2815" y="3147"/>
                  <a:ext cx="570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51436" name="Rectangle 272"/>
              <p:cNvSpPr>
                <a:spLocks noChangeArrowheads="1"/>
              </p:cNvSpPr>
              <p:nvPr/>
            </p:nvSpPr>
            <p:spPr bwMode="auto">
              <a:xfrm>
                <a:off x="2849" y="2954"/>
                <a:ext cx="55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 sz="1800">
                    <a:ea typeface="MS PGothic" charset="0"/>
                    <a:cs typeface="MS PGothic" charset="0"/>
                  </a:rPr>
                  <a:t>NetBW</a:t>
                </a:r>
              </a:p>
            </p:txBody>
          </p:sp>
        </p:grpSp>
        <p:grpSp>
          <p:nvGrpSpPr>
            <p:cNvPr id="51228" name="Group 273"/>
            <p:cNvGrpSpPr>
              <a:grpSpLocks/>
            </p:cNvGrpSpPr>
            <p:nvPr/>
          </p:nvGrpSpPr>
          <p:grpSpPr bwMode="auto">
            <a:xfrm>
              <a:off x="2369" y="2837"/>
              <a:ext cx="447" cy="273"/>
              <a:chOff x="2369" y="2837"/>
              <a:chExt cx="447" cy="273"/>
            </a:xfrm>
          </p:grpSpPr>
          <p:grpSp>
            <p:nvGrpSpPr>
              <p:cNvPr id="51348" name="Group 274"/>
              <p:cNvGrpSpPr>
                <a:grpSpLocks/>
              </p:cNvGrpSpPr>
              <p:nvPr/>
            </p:nvGrpSpPr>
            <p:grpSpPr bwMode="auto">
              <a:xfrm>
                <a:off x="2469" y="2964"/>
                <a:ext cx="275" cy="69"/>
                <a:chOff x="2469" y="2964"/>
                <a:chExt cx="275" cy="69"/>
              </a:xfrm>
            </p:grpSpPr>
            <p:grpSp>
              <p:nvGrpSpPr>
                <p:cNvPr id="51393" name="Group 275"/>
                <p:cNvGrpSpPr>
                  <a:grpSpLocks/>
                </p:cNvGrpSpPr>
                <p:nvPr/>
              </p:nvGrpSpPr>
              <p:grpSpPr bwMode="auto">
                <a:xfrm>
                  <a:off x="2469" y="2964"/>
                  <a:ext cx="90" cy="67"/>
                  <a:chOff x="2469" y="2964"/>
                  <a:chExt cx="90" cy="67"/>
                </a:xfrm>
              </p:grpSpPr>
              <p:sp>
                <p:nvSpPr>
                  <p:cNvPr id="51422" name="Rectangle 276"/>
                  <p:cNvSpPr>
                    <a:spLocks noChangeArrowheads="1"/>
                  </p:cNvSpPr>
                  <p:nvPr/>
                </p:nvSpPr>
                <p:spPr bwMode="auto">
                  <a:xfrm>
                    <a:off x="2491" y="2964"/>
                    <a:ext cx="46" cy="66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23" name="Line 277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2969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24" name="Line 278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2982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25" name="Line 279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2995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26" name="Line 280"/>
                  <p:cNvSpPr>
                    <a:spLocks noChangeShapeType="1"/>
                  </p:cNvSpPr>
                  <p:nvPr/>
                </p:nvSpPr>
                <p:spPr bwMode="auto">
                  <a:xfrm>
                    <a:off x="2540" y="3007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27" name="Line 281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3019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28" name="Line 282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3031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29" name="Line 283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2968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30" name="Line 284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2981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31" name="Line 285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2994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32" name="Line 286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3008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33" name="Line 287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3019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34" name="Line 288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3030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394" name="Group 289"/>
                <p:cNvGrpSpPr>
                  <a:grpSpLocks/>
                </p:cNvGrpSpPr>
                <p:nvPr/>
              </p:nvGrpSpPr>
              <p:grpSpPr bwMode="auto">
                <a:xfrm>
                  <a:off x="2562" y="2965"/>
                  <a:ext cx="90" cy="67"/>
                  <a:chOff x="2562" y="2965"/>
                  <a:chExt cx="90" cy="67"/>
                </a:xfrm>
              </p:grpSpPr>
              <p:sp>
                <p:nvSpPr>
                  <p:cNvPr id="51409" name="Rectangle 290"/>
                  <p:cNvSpPr>
                    <a:spLocks noChangeArrowheads="1"/>
                  </p:cNvSpPr>
                  <p:nvPr/>
                </p:nvSpPr>
                <p:spPr bwMode="auto">
                  <a:xfrm>
                    <a:off x="2584" y="2965"/>
                    <a:ext cx="46" cy="66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0" name="Line 291"/>
                  <p:cNvSpPr>
                    <a:spLocks noChangeShapeType="1"/>
                  </p:cNvSpPr>
                  <p:nvPr/>
                </p:nvSpPr>
                <p:spPr bwMode="auto">
                  <a:xfrm>
                    <a:off x="2635" y="2970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1" name="Line 292"/>
                  <p:cNvSpPr>
                    <a:spLocks noChangeShapeType="1"/>
                  </p:cNvSpPr>
                  <p:nvPr/>
                </p:nvSpPr>
                <p:spPr bwMode="auto">
                  <a:xfrm>
                    <a:off x="2634" y="2983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2" name="Line 293"/>
                  <p:cNvSpPr>
                    <a:spLocks noChangeShapeType="1"/>
                  </p:cNvSpPr>
                  <p:nvPr/>
                </p:nvSpPr>
                <p:spPr bwMode="auto">
                  <a:xfrm>
                    <a:off x="2635" y="2996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3" name="Line 294"/>
                  <p:cNvSpPr>
                    <a:spLocks noChangeShapeType="1"/>
                  </p:cNvSpPr>
                  <p:nvPr/>
                </p:nvSpPr>
                <p:spPr bwMode="auto">
                  <a:xfrm>
                    <a:off x="2634" y="3008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4" name="Line 295"/>
                  <p:cNvSpPr>
                    <a:spLocks noChangeShapeType="1"/>
                  </p:cNvSpPr>
                  <p:nvPr/>
                </p:nvSpPr>
                <p:spPr bwMode="auto">
                  <a:xfrm>
                    <a:off x="2635" y="3020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5" name="Line 296"/>
                  <p:cNvSpPr>
                    <a:spLocks noChangeShapeType="1"/>
                  </p:cNvSpPr>
                  <p:nvPr/>
                </p:nvSpPr>
                <p:spPr bwMode="auto">
                  <a:xfrm>
                    <a:off x="2634" y="3032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6" name="Line 297"/>
                  <p:cNvSpPr>
                    <a:spLocks noChangeShapeType="1"/>
                  </p:cNvSpPr>
                  <p:nvPr/>
                </p:nvSpPr>
                <p:spPr bwMode="auto">
                  <a:xfrm>
                    <a:off x="2563" y="2969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7" name="Line 298"/>
                  <p:cNvSpPr>
                    <a:spLocks noChangeShapeType="1"/>
                  </p:cNvSpPr>
                  <p:nvPr/>
                </p:nvSpPr>
                <p:spPr bwMode="auto">
                  <a:xfrm>
                    <a:off x="2562" y="2982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8" name="Line 299"/>
                  <p:cNvSpPr>
                    <a:spLocks noChangeShapeType="1"/>
                  </p:cNvSpPr>
                  <p:nvPr/>
                </p:nvSpPr>
                <p:spPr bwMode="auto">
                  <a:xfrm>
                    <a:off x="2563" y="2995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19" name="Line 300"/>
                  <p:cNvSpPr>
                    <a:spLocks noChangeShapeType="1"/>
                  </p:cNvSpPr>
                  <p:nvPr/>
                </p:nvSpPr>
                <p:spPr bwMode="auto">
                  <a:xfrm>
                    <a:off x="2562" y="3009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20" name="Line 301"/>
                  <p:cNvSpPr>
                    <a:spLocks noChangeShapeType="1"/>
                  </p:cNvSpPr>
                  <p:nvPr/>
                </p:nvSpPr>
                <p:spPr bwMode="auto">
                  <a:xfrm>
                    <a:off x="2563" y="3020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21" name="Line 302"/>
                  <p:cNvSpPr>
                    <a:spLocks noChangeShapeType="1"/>
                  </p:cNvSpPr>
                  <p:nvPr/>
                </p:nvSpPr>
                <p:spPr bwMode="auto">
                  <a:xfrm>
                    <a:off x="2562" y="3031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395" name="Group 303"/>
                <p:cNvGrpSpPr>
                  <a:grpSpLocks/>
                </p:cNvGrpSpPr>
                <p:nvPr/>
              </p:nvGrpSpPr>
              <p:grpSpPr bwMode="auto">
                <a:xfrm>
                  <a:off x="2654" y="2966"/>
                  <a:ext cx="90" cy="67"/>
                  <a:chOff x="2654" y="2966"/>
                  <a:chExt cx="90" cy="67"/>
                </a:xfrm>
              </p:grpSpPr>
              <p:sp>
                <p:nvSpPr>
                  <p:cNvPr id="51396" name="Rectangle 304"/>
                  <p:cNvSpPr>
                    <a:spLocks noChangeArrowheads="1"/>
                  </p:cNvSpPr>
                  <p:nvPr/>
                </p:nvSpPr>
                <p:spPr bwMode="auto">
                  <a:xfrm>
                    <a:off x="2676" y="2966"/>
                    <a:ext cx="46" cy="66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97" name="Line 305"/>
                  <p:cNvSpPr>
                    <a:spLocks noChangeShapeType="1"/>
                  </p:cNvSpPr>
                  <p:nvPr/>
                </p:nvSpPr>
                <p:spPr bwMode="auto">
                  <a:xfrm>
                    <a:off x="2727" y="2972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98" name="Line 306"/>
                  <p:cNvSpPr>
                    <a:spLocks noChangeShapeType="1"/>
                  </p:cNvSpPr>
                  <p:nvPr/>
                </p:nvSpPr>
                <p:spPr bwMode="auto">
                  <a:xfrm>
                    <a:off x="2726" y="2984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99" name="Line 307"/>
                  <p:cNvSpPr>
                    <a:spLocks noChangeShapeType="1"/>
                  </p:cNvSpPr>
                  <p:nvPr/>
                </p:nvSpPr>
                <p:spPr bwMode="auto">
                  <a:xfrm>
                    <a:off x="2727" y="2997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00" name="Line 308"/>
                  <p:cNvSpPr>
                    <a:spLocks noChangeShapeType="1"/>
                  </p:cNvSpPr>
                  <p:nvPr/>
                </p:nvSpPr>
                <p:spPr bwMode="auto">
                  <a:xfrm>
                    <a:off x="2726" y="3009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01" name="Line 309"/>
                  <p:cNvSpPr>
                    <a:spLocks noChangeShapeType="1"/>
                  </p:cNvSpPr>
                  <p:nvPr/>
                </p:nvSpPr>
                <p:spPr bwMode="auto">
                  <a:xfrm>
                    <a:off x="2727" y="3021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02" name="Line 310"/>
                  <p:cNvSpPr>
                    <a:spLocks noChangeShapeType="1"/>
                  </p:cNvSpPr>
                  <p:nvPr/>
                </p:nvSpPr>
                <p:spPr bwMode="auto">
                  <a:xfrm>
                    <a:off x="2726" y="3033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03" name="Line 311"/>
                  <p:cNvSpPr>
                    <a:spLocks noChangeShapeType="1"/>
                  </p:cNvSpPr>
                  <p:nvPr/>
                </p:nvSpPr>
                <p:spPr bwMode="auto">
                  <a:xfrm>
                    <a:off x="2655" y="2970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04" name="Line 312"/>
                  <p:cNvSpPr>
                    <a:spLocks noChangeShapeType="1"/>
                  </p:cNvSpPr>
                  <p:nvPr/>
                </p:nvSpPr>
                <p:spPr bwMode="auto">
                  <a:xfrm>
                    <a:off x="2654" y="2983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05" name="Line 313"/>
                  <p:cNvSpPr>
                    <a:spLocks noChangeShapeType="1"/>
                  </p:cNvSpPr>
                  <p:nvPr/>
                </p:nvSpPr>
                <p:spPr bwMode="auto">
                  <a:xfrm>
                    <a:off x="2655" y="2996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06" name="Line 314"/>
                  <p:cNvSpPr>
                    <a:spLocks noChangeShapeType="1"/>
                  </p:cNvSpPr>
                  <p:nvPr/>
                </p:nvSpPr>
                <p:spPr bwMode="auto">
                  <a:xfrm>
                    <a:off x="2654" y="3010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07" name="Line 315"/>
                  <p:cNvSpPr>
                    <a:spLocks noChangeShapeType="1"/>
                  </p:cNvSpPr>
                  <p:nvPr/>
                </p:nvSpPr>
                <p:spPr bwMode="auto">
                  <a:xfrm>
                    <a:off x="2655" y="3021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408" name="Line 316"/>
                  <p:cNvSpPr>
                    <a:spLocks noChangeShapeType="1"/>
                  </p:cNvSpPr>
                  <p:nvPr/>
                </p:nvSpPr>
                <p:spPr bwMode="auto">
                  <a:xfrm>
                    <a:off x="2654" y="3032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1349" name="Group 317"/>
              <p:cNvGrpSpPr>
                <a:grpSpLocks/>
              </p:cNvGrpSpPr>
              <p:nvPr/>
            </p:nvGrpSpPr>
            <p:grpSpPr bwMode="auto">
              <a:xfrm>
                <a:off x="2469" y="3041"/>
                <a:ext cx="275" cy="69"/>
                <a:chOff x="2469" y="3041"/>
                <a:chExt cx="275" cy="69"/>
              </a:xfrm>
            </p:grpSpPr>
            <p:grpSp>
              <p:nvGrpSpPr>
                <p:cNvPr id="51351" name="Group 318"/>
                <p:cNvGrpSpPr>
                  <a:grpSpLocks/>
                </p:cNvGrpSpPr>
                <p:nvPr/>
              </p:nvGrpSpPr>
              <p:grpSpPr bwMode="auto">
                <a:xfrm>
                  <a:off x="2469" y="3041"/>
                  <a:ext cx="90" cy="67"/>
                  <a:chOff x="2469" y="3041"/>
                  <a:chExt cx="90" cy="67"/>
                </a:xfrm>
              </p:grpSpPr>
              <p:sp>
                <p:nvSpPr>
                  <p:cNvPr id="51380" name="Rectangle 319"/>
                  <p:cNvSpPr>
                    <a:spLocks noChangeArrowheads="1"/>
                  </p:cNvSpPr>
                  <p:nvPr/>
                </p:nvSpPr>
                <p:spPr bwMode="auto">
                  <a:xfrm>
                    <a:off x="2491" y="3041"/>
                    <a:ext cx="46" cy="67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81" name="Line 320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3047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82" name="Line 321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3060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83" name="Line 322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3073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84" name="Line 323"/>
                  <p:cNvSpPr>
                    <a:spLocks noChangeShapeType="1"/>
                  </p:cNvSpPr>
                  <p:nvPr/>
                </p:nvSpPr>
                <p:spPr bwMode="auto">
                  <a:xfrm>
                    <a:off x="2540" y="3085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85" name="Line 324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3096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86" name="Line 325"/>
                  <p:cNvSpPr>
                    <a:spLocks noChangeShapeType="1"/>
                  </p:cNvSpPr>
                  <p:nvPr/>
                </p:nvSpPr>
                <p:spPr bwMode="auto">
                  <a:xfrm>
                    <a:off x="2541" y="3108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87" name="Line 326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3046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88" name="Line 327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3059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89" name="Line 328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3072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90" name="Line 329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3086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91" name="Line 330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3096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92" name="Line 331"/>
                  <p:cNvSpPr>
                    <a:spLocks noChangeShapeType="1"/>
                  </p:cNvSpPr>
                  <p:nvPr/>
                </p:nvSpPr>
                <p:spPr bwMode="auto">
                  <a:xfrm>
                    <a:off x="2469" y="3107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352" name="Group 332"/>
                <p:cNvGrpSpPr>
                  <a:grpSpLocks/>
                </p:cNvGrpSpPr>
                <p:nvPr/>
              </p:nvGrpSpPr>
              <p:grpSpPr bwMode="auto">
                <a:xfrm>
                  <a:off x="2562" y="3042"/>
                  <a:ext cx="90" cy="67"/>
                  <a:chOff x="2562" y="3042"/>
                  <a:chExt cx="90" cy="67"/>
                </a:xfrm>
              </p:grpSpPr>
              <p:sp>
                <p:nvSpPr>
                  <p:cNvPr id="51367" name="Rectangle 333"/>
                  <p:cNvSpPr>
                    <a:spLocks noChangeArrowheads="1"/>
                  </p:cNvSpPr>
                  <p:nvPr/>
                </p:nvSpPr>
                <p:spPr bwMode="auto">
                  <a:xfrm>
                    <a:off x="2584" y="3042"/>
                    <a:ext cx="46" cy="67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68" name="Line 334"/>
                  <p:cNvSpPr>
                    <a:spLocks noChangeShapeType="1"/>
                  </p:cNvSpPr>
                  <p:nvPr/>
                </p:nvSpPr>
                <p:spPr bwMode="auto">
                  <a:xfrm>
                    <a:off x="2635" y="3048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69" name="Line 335"/>
                  <p:cNvSpPr>
                    <a:spLocks noChangeShapeType="1"/>
                  </p:cNvSpPr>
                  <p:nvPr/>
                </p:nvSpPr>
                <p:spPr bwMode="auto">
                  <a:xfrm>
                    <a:off x="2634" y="3061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0" name="Line 336"/>
                  <p:cNvSpPr>
                    <a:spLocks noChangeShapeType="1"/>
                  </p:cNvSpPr>
                  <p:nvPr/>
                </p:nvSpPr>
                <p:spPr bwMode="auto">
                  <a:xfrm>
                    <a:off x="2635" y="3074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1" name="Line 337"/>
                  <p:cNvSpPr>
                    <a:spLocks noChangeShapeType="1"/>
                  </p:cNvSpPr>
                  <p:nvPr/>
                </p:nvSpPr>
                <p:spPr bwMode="auto">
                  <a:xfrm>
                    <a:off x="2634" y="3086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2" name="Line 338"/>
                  <p:cNvSpPr>
                    <a:spLocks noChangeShapeType="1"/>
                  </p:cNvSpPr>
                  <p:nvPr/>
                </p:nvSpPr>
                <p:spPr bwMode="auto">
                  <a:xfrm>
                    <a:off x="2635" y="3097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3" name="Line 339"/>
                  <p:cNvSpPr>
                    <a:spLocks noChangeShapeType="1"/>
                  </p:cNvSpPr>
                  <p:nvPr/>
                </p:nvSpPr>
                <p:spPr bwMode="auto">
                  <a:xfrm>
                    <a:off x="2634" y="3109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4" name="Line 340"/>
                  <p:cNvSpPr>
                    <a:spLocks noChangeShapeType="1"/>
                  </p:cNvSpPr>
                  <p:nvPr/>
                </p:nvSpPr>
                <p:spPr bwMode="auto">
                  <a:xfrm>
                    <a:off x="2563" y="3047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5" name="Line 341"/>
                  <p:cNvSpPr>
                    <a:spLocks noChangeShapeType="1"/>
                  </p:cNvSpPr>
                  <p:nvPr/>
                </p:nvSpPr>
                <p:spPr bwMode="auto">
                  <a:xfrm>
                    <a:off x="2562" y="3060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6" name="Line 342"/>
                  <p:cNvSpPr>
                    <a:spLocks noChangeShapeType="1"/>
                  </p:cNvSpPr>
                  <p:nvPr/>
                </p:nvSpPr>
                <p:spPr bwMode="auto">
                  <a:xfrm>
                    <a:off x="2563" y="3073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7" name="Line 343"/>
                  <p:cNvSpPr>
                    <a:spLocks noChangeShapeType="1"/>
                  </p:cNvSpPr>
                  <p:nvPr/>
                </p:nvSpPr>
                <p:spPr bwMode="auto">
                  <a:xfrm>
                    <a:off x="2562" y="3087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8" name="Line 344"/>
                  <p:cNvSpPr>
                    <a:spLocks noChangeShapeType="1"/>
                  </p:cNvSpPr>
                  <p:nvPr/>
                </p:nvSpPr>
                <p:spPr bwMode="auto">
                  <a:xfrm>
                    <a:off x="2563" y="3097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79" name="Line 345"/>
                  <p:cNvSpPr>
                    <a:spLocks noChangeShapeType="1"/>
                  </p:cNvSpPr>
                  <p:nvPr/>
                </p:nvSpPr>
                <p:spPr bwMode="auto">
                  <a:xfrm>
                    <a:off x="2562" y="3108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353" name="Group 346"/>
                <p:cNvGrpSpPr>
                  <a:grpSpLocks/>
                </p:cNvGrpSpPr>
                <p:nvPr/>
              </p:nvGrpSpPr>
              <p:grpSpPr bwMode="auto">
                <a:xfrm>
                  <a:off x="2654" y="3043"/>
                  <a:ext cx="90" cy="67"/>
                  <a:chOff x="2654" y="3043"/>
                  <a:chExt cx="90" cy="67"/>
                </a:xfrm>
              </p:grpSpPr>
              <p:sp>
                <p:nvSpPr>
                  <p:cNvPr id="51354" name="Rectangle 347"/>
                  <p:cNvSpPr>
                    <a:spLocks noChangeArrowheads="1"/>
                  </p:cNvSpPr>
                  <p:nvPr/>
                </p:nvSpPr>
                <p:spPr bwMode="auto">
                  <a:xfrm>
                    <a:off x="2676" y="3043"/>
                    <a:ext cx="46" cy="67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55" name="Line 348"/>
                  <p:cNvSpPr>
                    <a:spLocks noChangeShapeType="1"/>
                  </p:cNvSpPr>
                  <p:nvPr/>
                </p:nvSpPr>
                <p:spPr bwMode="auto">
                  <a:xfrm>
                    <a:off x="2727" y="3049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56" name="Line 349"/>
                  <p:cNvSpPr>
                    <a:spLocks noChangeShapeType="1"/>
                  </p:cNvSpPr>
                  <p:nvPr/>
                </p:nvSpPr>
                <p:spPr bwMode="auto">
                  <a:xfrm>
                    <a:off x="2726" y="3062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57" name="Line 350"/>
                  <p:cNvSpPr>
                    <a:spLocks noChangeShapeType="1"/>
                  </p:cNvSpPr>
                  <p:nvPr/>
                </p:nvSpPr>
                <p:spPr bwMode="auto">
                  <a:xfrm>
                    <a:off x="2727" y="3075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58" name="Line 351"/>
                  <p:cNvSpPr>
                    <a:spLocks noChangeShapeType="1"/>
                  </p:cNvSpPr>
                  <p:nvPr/>
                </p:nvSpPr>
                <p:spPr bwMode="auto">
                  <a:xfrm>
                    <a:off x="2726" y="3087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59" name="Line 352"/>
                  <p:cNvSpPr>
                    <a:spLocks noChangeShapeType="1"/>
                  </p:cNvSpPr>
                  <p:nvPr/>
                </p:nvSpPr>
                <p:spPr bwMode="auto">
                  <a:xfrm>
                    <a:off x="2727" y="3098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60" name="Line 353"/>
                  <p:cNvSpPr>
                    <a:spLocks noChangeShapeType="1"/>
                  </p:cNvSpPr>
                  <p:nvPr/>
                </p:nvSpPr>
                <p:spPr bwMode="auto">
                  <a:xfrm>
                    <a:off x="2726" y="3110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61" name="Line 354"/>
                  <p:cNvSpPr>
                    <a:spLocks noChangeShapeType="1"/>
                  </p:cNvSpPr>
                  <p:nvPr/>
                </p:nvSpPr>
                <p:spPr bwMode="auto">
                  <a:xfrm>
                    <a:off x="2655" y="3048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62" name="Line 355"/>
                  <p:cNvSpPr>
                    <a:spLocks noChangeShapeType="1"/>
                  </p:cNvSpPr>
                  <p:nvPr/>
                </p:nvSpPr>
                <p:spPr bwMode="auto">
                  <a:xfrm>
                    <a:off x="2654" y="3061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63" name="Line 356"/>
                  <p:cNvSpPr>
                    <a:spLocks noChangeShapeType="1"/>
                  </p:cNvSpPr>
                  <p:nvPr/>
                </p:nvSpPr>
                <p:spPr bwMode="auto">
                  <a:xfrm>
                    <a:off x="2655" y="3074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64" name="Line 357"/>
                  <p:cNvSpPr>
                    <a:spLocks noChangeShapeType="1"/>
                  </p:cNvSpPr>
                  <p:nvPr/>
                </p:nvSpPr>
                <p:spPr bwMode="auto">
                  <a:xfrm>
                    <a:off x="2654" y="3088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65" name="Line 358"/>
                  <p:cNvSpPr>
                    <a:spLocks noChangeShapeType="1"/>
                  </p:cNvSpPr>
                  <p:nvPr/>
                </p:nvSpPr>
                <p:spPr bwMode="auto">
                  <a:xfrm>
                    <a:off x="2655" y="3098"/>
                    <a:ext cx="17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66" name="Line 359"/>
                  <p:cNvSpPr>
                    <a:spLocks noChangeShapeType="1"/>
                  </p:cNvSpPr>
                  <p:nvPr/>
                </p:nvSpPr>
                <p:spPr bwMode="auto">
                  <a:xfrm>
                    <a:off x="2654" y="3109"/>
                    <a:ext cx="18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51350" name="Rectangle 360"/>
              <p:cNvSpPr>
                <a:spLocks noChangeArrowheads="1"/>
              </p:cNvSpPr>
              <p:nvPr/>
            </p:nvSpPr>
            <p:spPr bwMode="auto">
              <a:xfrm>
                <a:off x="2369" y="2837"/>
                <a:ext cx="447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 sz="1200">
                    <a:ea typeface="MS PGothic" charset="0"/>
                    <a:cs typeface="MS PGothic" charset="0"/>
                  </a:rPr>
                  <a:t>Memory</a:t>
                </a:r>
              </a:p>
            </p:txBody>
          </p:sp>
        </p:grpSp>
        <p:sp>
          <p:nvSpPr>
            <p:cNvPr id="51229" name="AutoShape 361" descr="Oak"/>
            <p:cNvSpPr>
              <a:spLocks noChangeArrowheads="1"/>
            </p:cNvSpPr>
            <p:nvPr/>
          </p:nvSpPr>
          <p:spPr bwMode="auto">
            <a:xfrm>
              <a:off x="4255" y="2315"/>
              <a:ext cx="1096" cy="924"/>
            </a:xfrm>
            <a:prstGeom prst="roundRect">
              <a:avLst>
                <a:gd name="adj" fmla="val 12495"/>
              </a:avLst>
            </a:prstGeom>
            <a:blipFill dpi="0" rotWithShape="0">
              <a:blip r:embed="rId5"/>
              <a:srcRect/>
              <a:tile tx="0" ty="0" sx="100000" sy="100000" flip="none" algn="tl"/>
            </a:blip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51230" name="Group 362"/>
            <p:cNvGrpSpPr>
              <a:grpSpLocks/>
            </p:cNvGrpSpPr>
            <p:nvPr/>
          </p:nvGrpSpPr>
          <p:grpSpPr bwMode="auto">
            <a:xfrm>
              <a:off x="4892" y="2362"/>
              <a:ext cx="329" cy="341"/>
              <a:chOff x="4892" y="2362"/>
              <a:chExt cx="329" cy="341"/>
            </a:xfrm>
          </p:grpSpPr>
          <p:sp>
            <p:nvSpPr>
              <p:cNvPr id="51333" name="Rectangle 363" descr="10%"/>
              <p:cNvSpPr>
                <a:spLocks noChangeArrowheads="1"/>
              </p:cNvSpPr>
              <p:nvPr/>
            </p:nvSpPr>
            <p:spPr bwMode="auto">
              <a:xfrm>
                <a:off x="4957" y="2362"/>
                <a:ext cx="200" cy="341"/>
              </a:xfrm>
              <a:prstGeom prst="rect">
                <a:avLst/>
              </a:prstGeom>
              <a:pattFill prst="pct10">
                <a:fgClr>
                  <a:srgbClr val="181D1D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2075" tIns="46038" rIns="92075" bIns="46038" anchor="ctr"/>
              <a:lstStyle/>
              <a:p>
                <a:r>
                  <a:rPr lang="en-US" sz="1200">
                    <a:solidFill>
                      <a:srgbClr val="181D1D"/>
                    </a:solidFill>
                    <a:ea typeface="MS PGothic" charset="0"/>
                    <a:cs typeface="MS PGothic" charset="0"/>
                  </a:rPr>
                  <a:t>CPU</a:t>
                </a:r>
              </a:p>
            </p:txBody>
          </p:sp>
          <p:grpSp>
            <p:nvGrpSpPr>
              <p:cNvPr id="51334" name="Group 364"/>
              <p:cNvGrpSpPr>
                <a:grpSpLocks/>
              </p:cNvGrpSpPr>
              <p:nvPr/>
            </p:nvGrpSpPr>
            <p:grpSpPr bwMode="auto">
              <a:xfrm>
                <a:off x="4892" y="2371"/>
                <a:ext cx="62" cy="324"/>
                <a:chOff x="4892" y="2371"/>
                <a:chExt cx="62" cy="324"/>
              </a:xfrm>
            </p:grpSpPr>
            <p:sp>
              <p:nvSpPr>
                <p:cNvPr id="51342" name="Line 365"/>
                <p:cNvSpPr>
                  <a:spLocks noChangeShapeType="1"/>
                </p:cNvSpPr>
                <p:nvPr/>
              </p:nvSpPr>
              <p:spPr bwMode="auto">
                <a:xfrm flipH="1">
                  <a:off x="4892" y="2371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43" name="Line 366"/>
                <p:cNvSpPr>
                  <a:spLocks noChangeShapeType="1"/>
                </p:cNvSpPr>
                <p:nvPr/>
              </p:nvSpPr>
              <p:spPr bwMode="auto">
                <a:xfrm flipH="1">
                  <a:off x="4893" y="2430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44" name="Line 367"/>
                <p:cNvSpPr>
                  <a:spLocks noChangeShapeType="1"/>
                </p:cNvSpPr>
                <p:nvPr/>
              </p:nvSpPr>
              <p:spPr bwMode="auto">
                <a:xfrm flipH="1">
                  <a:off x="4892" y="2501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45" name="Line 368"/>
                <p:cNvSpPr>
                  <a:spLocks noChangeShapeType="1"/>
                </p:cNvSpPr>
                <p:nvPr/>
              </p:nvSpPr>
              <p:spPr bwMode="auto">
                <a:xfrm flipH="1">
                  <a:off x="4892" y="2568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46" name="Line 369"/>
                <p:cNvSpPr>
                  <a:spLocks noChangeShapeType="1"/>
                </p:cNvSpPr>
                <p:nvPr/>
              </p:nvSpPr>
              <p:spPr bwMode="auto">
                <a:xfrm flipH="1">
                  <a:off x="4894" y="2636"/>
                  <a:ext cx="59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47" name="Line 370"/>
                <p:cNvSpPr>
                  <a:spLocks noChangeShapeType="1"/>
                </p:cNvSpPr>
                <p:nvPr/>
              </p:nvSpPr>
              <p:spPr bwMode="auto">
                <a:xfrm flipH="1">
                  <a:off x="4894" y="2695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1335" name="Group 371"/>
              <p:cNvGrpSpPr>
                <a:grpSpLocks/>
              </p:cNvGrpSpPr>
              <p:nvPr/>
            </p:nvGrpSpPr>
            <p:grpSpPr bwMode="auto">
              <a:xfrm>
                <a:off x="5159" y="2374"/>
                <a:ext cx="62" cy="323"/>
                <a:chOff x="5159" y="2374"/>
                <a:chExt cx="62" cy="323"/>
              </a:xfrm>
            </p:grpSpPr>
            <p:sp>
              <p:nvSpPr>
                <p:cNvPr id="51336" name="Line 372"/>
                <p:cNvSpPr>
                  <a:spLocks noChangeShapeType="1"/>
                </p:cNvSpPr>
                <p:nvPr/>
              </p:nvSpPr>
              <p:spPr bwMode="auto">
                <a:xfrm flipH="1">
                  <a:off x="5159" y="2374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37" name="Line 373"/>
                <p:cNvSpPr>
                  <a:spLocks noChangeShapeType="1"/>
                </p:cNvSpPr>
                <p:nvPr/>
              </p:nvSpPr>
              <p:spPr bwMode="auto">
                <a:xfrm flipH="1">
                  <a:off x="5160" y="2433"/>
                  <a:ext cx="59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38" name="Line 374"/>
                <p:cNvSpPr>
                  <a:spLocks noChangeShapeType="1"/>
                </p:cNvSpPr>
                <p:nvPr/>
              </p:nvSpPr>
              <p:spPr bwMode="auto">
                <a:xfrm flipH="1">
                  <a:off x="5159" y="2503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39" name="Line 375"/>
                <p:cNvSpPr>
                  <a:spLocks noChangeShapeType="1"/>
                </p:cNvSpPr>
                <p:nvPr/>
              </p:nvSpPr>
              <p:spPr bwMode="auto">
                <a:xfrm flipH="1">
                  <a:off x="5159" y="2571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40" name="Line 376"/>
                <p:cNvSpPr>
                  <a:spLocks noChangeShapeType="1"/>
                </p:cNvSpPr>
                <p:nvPr/>
              </p:nvSpPr>
              <p:spPr bwMode="auto">
                <a:xfrm flipH="1">
                  <a:off x="5160" y="2638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341" name="Line 377"/>
                <p:cNvSpPr>
                  <a:spLocks noChangeShapeType="1"/>
                </p:cNvSpPr>
                <p:nvPr/>
              </p:nvSpPr>
              <p:spPr bwMode="auto">
                <a:xfrm flipH="1">
                  <a:off x="5161" y="2697"/>
                  <a:ext cx="60" cy="0"/>
                </a:xfrm>
                <a:prstGeom prst="line">
                  <a:avLst/>
                </a:prstGeom>
                <a:noFill/>
                <a:ln w="508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1231" name="Group 378"/>
            <p:cNvGrpSpPr>
              <a:grpSpLocks/>
            </p:cNvGrpSpPr>
            <p:nvPr/>
          </p:nvGrpSpPr>
          <p:grpSpPr bwMode="auto">
            <a:xfrm>
              <a:off x="4375" y="2902"/>
              <a:ext cx="447" cy="311"/>
              <a:chOff x="4375" y="2902"/>
              <a:chExt cx="447" cy="311"/>
            </a:xfrm>
          </p:grpSpPr>
          <p:grpSp>
            <p:nvGrpSpPr>
              <p:cNvPr id="51246" name="Group 379"/>
              <p:cNvGrpSpPr>
                <a:grpSpLocks/>
              </p:cNvGrpSpPr>
              <p:nvPr/>
            </p:nvGrpSpPr>
            <p:grpSpPr bwMode="auto">
              <a:xfrm>
                <a:off x="4443" y="3049"/>
                <a:ext cx="320" cy="78"/>
                <a:chOff x="4443" y="3049"/>
                <a:chExt cx="320" cy="78"/>
              </a:xfrm>
            </p:grpSpPr>
            <p:grpSp>
              <p:nvGrpSpPr>
                <p:cNvPr id="51291" name="Group 380"/>
                <p:cNvGrpSpPr>
                  <a:grpSpLocks/>
                </p:cNvGrpSpPr>
                <p:nvPr/>
              </p:nvGrpSpPr>
              <p:grpSpPr bwMode="auto">
                <a:xfrm>
                  <a:off x="4443" y="3049"/>
                  <a:ext cx="105" cy="75"/>
                  <a:chOff x="4443" y="3049"/>
                  <a:chExt cx="105" cy="75"/>
                </a:xfrm>
              </p:grpSpPr>
              <p:sp>
                <p:nvSpPr>
                  <p:cNvPr id="51320" name="Rectangle 381"/>
                  <p:cNvSpPr>
                    <a:spLocks noChangeArrowheads="1"/>
                  </p:cNvSpPr>
                  <p:nvPr/>
                </p:nvSpPr>
                <p:spPr bwMode="auto">
                  <a:xfrm>
                    <a:off x="4468" y="3049"/>
                    <a:ext cx="55" cy="75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21" name="Line 382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056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22" name="Line 383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071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23" name="Line 384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085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24" name="Line 385"/>
                  <p:cNvSpPr>
                    <a:spLocks noChangeShapeType="1"/>
                  </p:cNvSpPr>
                  <p:nvPr/>
                </p:nvSpPr>
                <p:spPr bwMode="auto">
                  <a:xfrm>
                    <a:off x="4526" y="3098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25" name="Line 386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111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26" name="Line 387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124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27" name="Line 388"/>
                  <p:cNvSpPr>
                    <a:spLocks noChangeShapeType="1"/>
                  </p:cNvSpPr>
                  <p:nvPr/>
                </p:nvSpPr>
                <p:spPr bwMode="auto">
                  <a:xfrm>
                    <a:off x="4444" y="3055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28" name="Line 389"/>
                  <p:cNvSpPr>
                    <a:spLocks noChangeShapeType="1"/>
                  </p:cNvSpPr>
                  <p:nvPr/>
                </p:nvSpPr>
                <p:spPr bwMode="auto">
                  <a:xfrm>
                    <a:off x="4443" y="3069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29" name="Line 390"/>
                  <p:cNvSpPr>
                    <a:spLocks noChangeShapeType="1"/>
                  </p:cNvSpPr>
                  <p:nvPr/>
                </p:nvSpPr>
                <p:spPr bwMode="auto">
                  <a:xfrm>
                    <a:off x="4444" y="3084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30" name="Line 391"/>
                  <p:cNvSpPr>
                    <a:spLocks noChangeShapeType="1"/>
                  </p:cNvSpPr>
                  <p:nvPr/>
                </p:nvSpPr>
                <p:spPr bwMode="auto">
                  <a:xfrm>
                    <a:off x="4443" y="3099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31" name="Line 392"/>
                  <p:cNvSpPr>
                    <a:spLocks noChangeShapeType="1"/>
                  </p:cNvSpPr>
                  <p:nvPr/>
                </p:nvSpPr>
                <p:spPr bwMode="auto">
                  <a:xfrm>
                    <a:off x="4444" y="3111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32" name="Line 393"/>
                  <p:cNvSpPr>
                    <a:spLocks noChangeShapeType="1"/>
                  </p:cNvSpPr>
                  <p:nvPr/>
                </p:nvSpPr>
                <p:spPr bwMode="auto">
                  <a:xfrm>
                    <a:off x="4443" y="3123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292" name="Group 394"/>
                <p:cNvGrpSpPr>
                  <a:grpSpLocks/>
                </p:cNvGrpSpPr>
                <p:nvPr/>
              </p:nvGrpSpPr>
              <p:grpSpPr bwMode="auto">
                <a:xfrm>
                  <a:off x="4552" y="3050"/>
                  <a:ext cx="104" cy="75"/>
                  <a:chOff x="4552" y="3050"/>
                  <a:chExt cx="104" cy="75"/>
                </a:xfrm>
              </p:grpSpPr>
              <p:sp>
                <p:nvSpPr>
                  <p:cNvPr id="51307" name="Rectangle 395"/>
                  <p:cNvSpPr>
                    <a:spLocks noChangeArrowheads="1"/>
                  </p:cNvSpPr>
                  <p:nvPr/>
                </p:nvSpPr>
                <p:spPr bwMode="auto">
                  <a:xfrm>
                    <a:off x="4577" y="3050"/>
                    <a:ext cx="54" cy="75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08" name="Line 396"/>
                  <p:cNvSpPr>
                    <a:spLocks noChangeShapeType="1"/>
                  </p:cNvSpPr>
                  <p:nvPr/>
                </p:nvSpPr>
                <p:spPr bwMode="auto">
                  <a:xfrm>
                    <a:off x="4636" y="3057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09" name="Line 397"/>
                  <p:cNvSpPr>
                    <a:spLocks noChangeShapeType="1"/>
                  </p:cNvSpPr>
                  <p:nvPr/>
                </p:nvSpPr>
                <p:spPr bwMode="auto">
                  <a:xfrm>
                    <a:off x="4635" y="3072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0" name="Line 398"/>
                  <p:cNvSpPr>
                    <a:spLocks noChangeShapeType="1"/>
                  </p:cNvSpPr>
                  <p:nvPr/>
                </p:nvSpPr>
                <p:spPr bwMode="auto">
                  <a:xfrm>
                    <a:off x="4636" y="3086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1" name="Line 399"/>
                  <p:cNvSpPr>
                    <a:spLocks noChangeShapeType="1"/>
                  </p:cNvSpPr>
                  <p:nvPr/>
                </p:nvSpPr>
                <p:spPr bwMode="auto">
                  <a:xfrm>
                    <a:off x="4634" y="3099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2" name="Line 400"/>
                  <p:cNvSpPr>
                    <a:spLocks noChangeShapeType="1"/>
                  </p:cNvSpPr>
                  <p:nvPr/>
                </p:nvSpPr>
                <p:spPr bwMode="auto">
                  <a:xfrm>
                    <a:off x="4636" y="3112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3" name="Line 401"/>
                  <p:cNvSpPr>
                    <a:spLocks noChangeShapeType="1"/>
                  </p:cNvSpPr>
                  <p:nvPr/>
                </p:nvSpPr>
                <p:spPr bwMode="auto">
                  <a:xfrm>
                    <a:off x="4635" y="3125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4" name="Line 402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056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5" name="Line 403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071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6" name="Line 404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085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7" name="Line 405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100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8" name="Line 406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112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19" name="Line 407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124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293" name="Group 408"/>
                <p:cNvGrpSpPr>
                  <a:grpSpLocks/>
                </p:cNvGrpSpPr>
                <p:nvPr/>
              </p:nvGrpSpPr>
              <p:grpSpPr bwMode="auto">
                <a:xfrm>
                  <a:off x="4659" y="3051"/>
                  <a:ext cx="104" cy="76"/>
                  <a:chOff x="4659" y="3051"/>
                  <a:chExt cx="104" cy="76"/>
                </a:xfrm>
              </p:grpSpPr>
              <p:sp>
                <p:nvSpPr>
                  <p:cNvPr id="51294" name="Rectangle 409"/>
                  <p:cNvSpPr>
                    <a:spLocks noChangeArrowheads="1"/>
                  </p:cNvSpPr>
                  <p:nvPr/>
                </p:nvSpPr>
                <p:spPr bwMode="auto">
                  <a:xfrm>
                    <a:off x="4684" y="3051"/>
                    <a:ext cx="54" cy="76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95" name="Line 410"/>
                  <p:cNvSpPr>
                    <a:spLocks noChangeShapeType="1"/>
                  </p:cNvSpPr>
                  <p:nvPr/>
                </p:nvSpPr>
                <p:spPr bwMode="auto">
                  <a:xfrm>
                    <a:off x="4743" y="3058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96" name="Line 411"/>
                  <p:cNvSpPr>
                    <a:spLocks noChangeShapeType="1"/>
                  </p:cNvSpPr>
                  <p:nvPr/>
                </p:nvSpPr>
                <p:spPr bwMode="auto">
                  <a:xfrm>
                    <a:off x="4742" y="3073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97" name="Line 412"/>
                  <p:cNvSpPr>
                    <a:spLocks noChangeShapeType="1"/>
                  </p:cNvSpPr>
                  <p:nvPr/>
                </p:nvSpPr>
                <p:spPr bwMode="auto">
                  <a:xfrm>
                    <a:off x="4743" y="3087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98" name="Line 413"/>
                  <p:cNvSpPr>
                    <a:spLocks noChangeShapeType="1"/>
                  </p:cNvSpPr>
                  <p:nvPr/>
                </p:nvSpPr>
                <p:spPr bwMode="auto">
                  <a:xfrm>
                    <a:off x="4742" y="3101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99" name="Line 414"/>
                  <p:cNvSpPr>
                    <a:spLocks noChangeShapeType="1"/>
                  </p:cNvSpPr>
                  <p:nvPr/>
                </p:nvSpPr>
                <p:spPr bwMode="auto">
                  <a:xfrm>
                    <a:off x="4743" y="3113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00" name="Line 415"/>
                  <p:cNvSpPr>
                    <a:spLocks noChangeShapeType="1"/>
                  </p:cNvSpPr>
                  <p:nvPr/>
                </p:nvSpPr>
                <p:spPr bwMode="auto">
                  <a:xfrm>
                    <a:off x="4742" y="3126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01" name="Line 416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057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02" name="Line 417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072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03" name="Line 418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086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04" name="Line 419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101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05" name="Line 420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113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306" name="Line 421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125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1247" name="Group 422"/>
              <p:cNvGrpSpPr>
                <a:grpSpLocks/>
              </p:cNvGrpSpPr>
              <p:nvPr/>
            </p:nvGrpSpPr>
            <p:grpSpPr bwMode="auto">
              <a:xfrm>
                <a:off x="4443" y="3136"/>
                <a:ext cx="320" cy="77"/>
                <a:chOff x="4443" y="3136"/>
                <a:chExt cx="320" cy="77"/>
              </a:xfrm>
            </p:grpSpPr>
            <p:grpSp>
              <p:nvGrpSpPr>
                <p:cNvPr id="51249" name="Group 423"/>
                <p:cNvGrpSpPr>
                  <a:grpSpLocks/>
                </p:cNvGrpSpPr>
                <p:nvPr/>
              </p:nvGrpSpPr>
              <p:grpSpPr bwMode="auto">
                <a:xfrm>
                  <a:off x="4443" y="3136"/>
                  <a:ext cx="105" cy="75"/>
                  <a:chOff x="4443" y="3136"/>
                  <a:chExt cx="105" cy="75"/>
                </a:xfrm>
              </p:grpSpPr>
              <p:sp>
                <p:nvSpPr>
                  <p:cNvPr id="51278" name="Rectangle 424"/>
                  <p:cNvSpPr>
                    <a:spLocks noChangeArrowheads="1"/>
                  </p:cNvSpPr>
                  <p:nvPr/>
                </p:nvSpPr>
                <p:spPr bwMode="auto">
                  <a:xfrm>
                    <a:off x="4468" y="3136"/>
                    <a:ext cx="55" cy="75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79" name="Line 425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143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0" name="Line 426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157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1" name="Line 427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171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2" name="Line 428"/>
                  <p:cNvSpPr>
                    <a:spLocks noChangeShapeType="1"/>
                  </p:cNvSpPr>
                  <p:nvPr/>
                </p:nvSpPr>
                <p:spPr bwMode="auto">
                  <a:xfrm>
                    <a:off x="4526" y="3185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3" name="Line 429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197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4" name="Line 430"/>
                  <p:cNvSpPr>
                    <a:spLocks noChangeShapeType="1"/>
                  </p:cNvSpPr>
                  <p:nvPr/>
                </p:nvSpPr>
                <p:spPr bwMode="auto">
                  <a:xfrm>
                    <a:off x="4527" y="3211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5" name="Line 431"/>
                  <p:cNvSpPr>
                    <a:spLocks noChangeShapeType="1"/>
                  </p:cNvSpPr>
                  <p:nvPr/>
                </p:nvSpPr>
                <p:spPr bwMode="auto">
                  <a:xfrm>
                    <a:off x="4444" y="3141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6" name="Line 432"/>
                  <p:cNvSpPr>
                    <a:spLocks noChangeShapeType="1"/>
                  </p:cNvSpPr>
                  <p:nvPr/>
                </p:nvSpPr>
                <p:spPr bwMode="auto">
                  <a:xfrm>
                    <a:off x="4443" y="3156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7" name="Line 433"/>
                  <p:cNvSpPr>
                    <a:spLocks noChangeShapeType="1"/>
                  </p:cNvSpPr>
                  <p:nvPr/>
                </p:nvSpPr>
                <p:spPr bwMode="auto">
                  <a:xfrm>
                    <a:off x="4444" y="3170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8" name="Line 434"/>
                  <p:cNvSpPr>
                    <a:spLocks noChangeShapeType="1"/>
                  </p:cNvSpPr>
                  <p:nvPr/>
                </p:nvSpPr>
                <p:spPr bwMode="auto">
                  <a:xfrm>
                    <a:off x="4443" y="3185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89" name="Line 435"/>
                  <p:cNvSpPr>
                    <a:spLocks noChangeShapeType="1"/>
                  </p:cNvSpPr>
                  <p:nvPr/>
                </p:nvSpPr>
                <p:spPr bwMode="auto">
                  <a:xfrm>
                    <a:off x="4444" y="3197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90" name="Line 436"/>
                  <p:cNvSpPr>
                    <a:spLocks noChangeShapeType="1"/>
                  </p:cNvSpPr>
                  <p:nvPr/>
                </p:nvSpPr>
                <p:spPr bwMode="auto">
                  <a:xfrm>
                    <a:off x="4443" y="3210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250" name="Group 437"/>
                <p:cNvGrpSpPr>
                  <a:grpSpLocks/>
                </p:cNvGrpSpPr>
                <p:nvPr/>
              </p:nvGrpSpPr>
              <p:grpSpPr bwMode="auto">
                <a:xfrm>
                  <a:off x="4552" y="3137"/>
                  <a:ext cx="104" cy="75"/>
                  <a:chOff x="4552" y="3137"/>
                  <a:chExt cx="104" cy="75"/>
                </a:xfrm>
              </p:grpSpPr>
              <p:sp>
                <p:nvSpPr>
                  <p:cNvPr id="51265" name="Rectangle 438"/>
                  <p:cNvSpPr>
                    <a:spLocks noChangeArrowheads="1"/>
                  </p:cNvSpPr>
                  <p:nvPr/>
                </p:nvSpPr>
                <p:spPr bwMode="auto">
                  <a:xfrm>
                    <a:off x="4577" y="3137"/>
                    <a:ext cx="54" cy="75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66" name="Line 439"/>
                  <p:cNvSpPr>
                    <a:spLocks noChangeShapeType="1"/>
                  </p:cNvSpPr>
                  <p:nvPr/>
                </p:nvSpPr>
                <p:spPr bwMode="auto">
                  <a:xfrm>
                    <a:off x="4636" y="3144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67" name="Line 440"/>
                  <p:cNvSpPr>
                    <a:spLocks noChangeShapeType="1"/>
                  </p:cNvSpPr>
                  <p:nvPr/>
                </p:nvSpPr>
                <p:spPr bwMode="auto">
                  <a:xfrm>
                    <a:off x="4635" y="3158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68" name="Line 441"/>
                  <p:cNvSpPr>
                    <a:spLocks noChangeShapeType="1"/>
                  </p:cNvSpPr>
                  <p:nvPr/>
                </p:nvSpPr>
                <p:spPr bwMode="auto">
                  <a:xfrm>
                    <a:off x="4636" y="3173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69" name="Line 442"/>
                  <p:cNvSpPr>
                    <a:spLocks noChangeShapeType="1"/>
                  </p:cNvSpPr>
                  <p:nvPr/>
                </p:nvSpPr>
                <p:spPr bwMode="auto">
                  <a:xfrm>
                    <a:off x="4634" y="3186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70" name="Line 443"/>
                  <p:cNvSpPr>
                    <a:spLocks noChangeShapeType="1"/>
                  </p:cNvSpPr>
                  <p:nvPr/>
                </p:nvSpPr>
                <p:spPr bwMode="auto">
                  <a:xfrm>
                    <a:off x="4636" y="3199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71" name="Line 444"/>
                  <p:cNvSpPr>
                    <a:spLocks noChangeShapeType="1"/>
                  </p:cNvSpPr>
                  <p:nvPr/>
                </p:nvSpPr>
                <p:spPr bwMode="auto">
                  <a:xfrm>
                    <a:off x="4635" y="3212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72" name="Line 445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143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73" name="Line 446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157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74" name="Line 447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171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75" name="Line 448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186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76" name="Line 449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199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77" name="Line 450"/>
                  <p:cNvSpPr>
                    <a:spLocks noChangeShapeType="1"/>
                  </p:cNvSpPr>
                  <p:nvPr/>
                </p:nvSpPr>
                <p:spPr bwMode="auto">
                  <a:xfrm>
                    <a:off x="4552" y="3211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1251" name="Group 451"/>
                <p:cNvGrpSpPr>
                  <a:grpSpLocks/>
                </p:cNvGrpSpPr>
                <p:nvPr/>
              </p:nvGrpSpPr>
              <p:grpSpPr bwMode="auto">
                <a:xfrm>
                  <a:off x="4659" y="3138"/>
                  <a:ext cx="104" cy="75"/>
                  <a:chOff x="4659" y="3138"/>
                  <a:chExt cx="104" cy="75"/>
                </a:xfrm>
              </p:grpSpPr>
              <p:sp>
                <p:nvSpPr>
                  <p:cNvPr id="51252" name="Rectangle 452"/>
                  <p:cNvSpPr>
                    <a:spLocks noChangeArrowheads="1"/>
                  </p:cNvSpPr>
                  <p:nvPr/>
                </p:nvSpPr>
                <p:spPr bwMode="auto">
                  <a:xfrm>
                    <a:off x="4684" y="3138"/>
                    <a:ext cx="54" cy="75"/>
                  </a:xfrm>
                  <a:prstGeom prst="rect">
                    <a:avLst/>
                  </a:prstGeom>
                  <a:solidFill>
                    <a:srgbClr val="181D1D"/>
                  </a:solidFill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53" name="Line 453"/>
                  <p:cNvSpPr>
                    <a:spLocks noChangeShapeType="1"/>
                  </p:cNvSpPr>
                  <p:nvPr/>
                </p:nvSpPr>
                <p:spPr bwMode="auto">
                  <a:xfrm>
                    <a:off x="4743" y="3145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54" name="Line 454"/>
                  <p:cNvSpPr>
                    <a:spLocks noChangeShapeType="1"/>
                  </p:cNvSpPr>
                  <p:nvPr/>
                </p:nvSpPr>
                <p:spPr bwMode="auto">
                  <a:xfrm>
                    <a:off x="4742" y="3159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55" name="Line 455"/>
                  <p:cNvSpPr>
                    <a:spLocks noChangeShapeType="1"/>
                  </p:cNvSpPr>
                  <p:nvPr/>
                </p:nvSpPr>
                <p:spPr bwMode="auto">
                  <a:xfrm>
                    <a:off x="4743" y="3174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56" name="Line 456"/>
                  <p:cNvSpPr>
                    <a:spLocks noChangeShapeType="1"/>
                  </p:cNvSpPr>
                  <p:nvPr/>
                </p:nvSpPr>
                <p:spPr bwMode="auto">
                  <a:xfrm>
                    <a:off x="4742" y="3187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57" name="Line 457"/>
                  <p:cNvSpPr>
                    <a:spLocks noChangeShapeType="1"/>
                  </p:cNvSpPr>
                  <p:nvPr/>
                </p:nvSpPr>
                <p:spPr bwMode="auto">
                  <a:xfrm>
                    <a:off x="4743" y="3200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58" name="Line 458"/>
                  <p:cNvSpPr>
                    <a:spLocks noChangeShapeType="1"/>
                  </p:cNvSpPr>
                  <p:nvPr/>
                </p:nvSpPr>
                <p:spPr bwMode="auto">
                  <a:xfrm>
                    <a:off x="4742" y="3213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59" name="Line 459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144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60" name="Line 460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158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61" name="Line 461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173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62" name="Line 462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188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63" name="Line 463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200"/>
                    <a:ext cx="21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1264" name="Line 464"/>
                  <p:cNvSpPr>
                    <a:spLocks noChangeShapeType="1"/>
                  </p:cNvSpPr>
                  <p:nvPr/>
                </p:nvSpPr>
                <p:spPr bwMode="auto">
                  <a:xfrm>
                    <a:off x="4659" y="3212"/>
                    <a:ext cx="20" cy="0"/>
                  </a:xfrm>
                  <a:prstGeom prst="lin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51248" name="Rectangle 465"/>
              <p:cNvSpPr>
                <a:spLocks noChangeArrowheads="1"/>
              </p:cNvSpPr>
              <p:nvPr/>
            </p:nvSpPr>
            <p:spPr bwMode="auto">
              <a:xfrm>
                <a:off x="4375" y="2902"/>
                <a:ext cx="447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 sz="1200">
                    <a:ea typeface="MS PGothic" charset="0"/>
                    <a:cs typeface="MS PGothic" charset="0"/>
                  </a:rPr>
                  <a:t>Memory</a:t>
                </a:r>
              </a:p>
            </p:txBody>
          </p:sp>
        </p:grpSp>
        <p:grpSp>
          <p:nvGrpSpPr>
            <p:cNvPr id="51232" name="Group 466"/>
            <p:cNvGrpSpPr>
              <a:grpSpLocks/>
            </p:cNvGrpSpPr>
            <p:nvPr/>
          </p:nvGrpSpPr>
          <p:grpSpPr bwMode="auto">
            <a:xfrm>
              <a:off x="4828" y="2986"/>
              <a:ext cx="410" cy="173"/>
              <a:chOff x="4828" y="2986"/>
              <a:chExt cx="410" cy="173"/>
            </a:xfrm>
          </p:grpSpPr>
          <p:grpSp>
            <p:nvGrpSpPr>
              <p:cNvPr id="51239" name="Group 467"/>
              <p:cNvGrpSpPr>
                <a:grpSpLocks/>
              </p:cNvGrpSpPr>
              <p:nvPr/>
            </p:nvGrpSpPr>
            <p:grpSpPr bwMode="auto">
              <a:xfrm>
                <a:off x="4853" y="3011"/>
                <a:ext cx="382" cy="129"/>
                <a:chOff x="4853" y="3011"/>
                <a:chExt cx="382" cy="129"/>
              </a:xfrm>
            </p:grpSpPr>
            <p:sp>
              <p:nvSpPr>
                <p:cNvPr id="51241" name="Oval 468"/>
                <p:cNvSpPr>
                  <a:spLocks noChangeArrowheads="1"/>
                </p:cNvSpPr>
                <p:nvPr/>
              </p:nvSpPr>
              <p:spPr bwMode="auto">
                <a:xfrm>
                  <a:off x="4853" y="3015"/>
                  <a:ext cx="69" cy="118"/>
                </a:xfrm>
                <a:prstGeom prst="ellipse">
                  <a:avLst/>
                </a:prstGeom>
                <a:solidFill>
                  <a:srgbClr val="FFCC00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242" name="Rectangle 469"/>
                <p:cNvSpPr>
                  <a:spLocks noChangeArrowheads="1"/>
                </p:cNvSpPr>
                <p:nvPr/>
              </p:nvSpPr>
              <p:spPr bwMode="auto">
                <a:xfrm>
                  <a:off x="4889" y="3012"/>
                  <a:ext cx="315" cy="128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243" name="Oval 470"/>
                <p:cNvSpPr>
                  <a:spLocks noChangeArrowheads="1"/>
                </p:cNvSpPr>
                <p:nvPr/>
              </p:nvSpPr>
              <p:spPr bwMode="auto">
                <a:xfrm>
                  <a:off x="5166" y="3017"/>
                  <a:ext cx="69" cy="119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244" name="Line 471"/>
                <p:cNvSpPr>
                  <a:spLocks noChangeShapeType="1"/>
                </p:cNvSpPr>
                <p:nvPr/>
              </p:nvSpPr>
              <p:spPr bwMode="auto">
                <a:xfrm>
                  <a:off x="4890" y="3011"/>
                  <a:ext cx="313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245" name="Line 472"/>
                <p:cNvSpPr>
                  <a:spLocks noChangeShapeType="1"/>
                </p:cNvSpPr>
                <p:nvPr/>
              </p:nvSpPr>
              <p:spPr bwMode="auto">
                <a:xfrm>
                  <a:off x="4884" y="3137"/>
                  <a:ext cx="303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51240" name="Rectangle 473"/>
              <p:cNvSpPr>
                <a:spLocks noChangeArrowheads="1"/>
              </p:cNvSpPr>
              <p:nvPr/>
            </p:nvSpPr>
            <p:spPr bwMode="auto">
              <a:xfrm>
                <a:off x="4828" y="2986"/>
                <a:ext cx="410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 sz="1200">
                    <a:ea typeface="MS PGothic" charset="0"/>
                    <a:cs typeface="MS PGothic" charset="0"/>
                  </a:rPr>
                  <a:t>NetBW</a:t>
                </a:r>
              </a:p>
            </p:txBody>
          </p:sp>
        </p:grpSp>
        <p:sp>
          <p:nvSpPr>
            <p:cNvPr id="51233" name="Rectangle 474"/>
            <p:cNvSpPr>
              <a:spLocks noChangeArrowheads="1"/>
            </p:cNvSpPr>
            <p:nvPr/>
          </p:nvSpPr>
          <p:spPr bwMode="auto">
            <a:xfrm>
              <a:off x="3664" y="2523"/>
              <a:ext cx="33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/>
              <a:r>
                <a:rPr lang="en-US" sz="3600">
                  <a:ea typeface="MS PGothic" charset="0"/>
                  <a:cs typeface="MS PGothic" charset="0"/>
                </a:rPr>
                <a:t>...</a:t>
              </a:r>
            </a:p>
          </p:txBody>
        </p:sp>
        <p:grpSp>
          <p:nvGrpSpPr>
            <p:cNvPr id="51234" name="Group 475"/>
            <p:cNvGrpSpPr>
              <a:grpSpLocks/>
            </p:cNvGrpSpPr>
            <p:nvPr/>
          </p:nvGrpSpPr>
          <p:grpSpPr bwMode="auto">
            <a:xfrm>
              <a:off x="4407" y="2390"/>
              <a:ext cx="393" cy="461"/>
              <a:chOff x="4407" y="2390"/>
              <a:chExt cx="393" cy="461"/>
            </a:xfrm>
          </p:grpSpPr>
          <p:sp>
            <p:nvSpPr>
              <p:cNvPr id="51236" name="Oval 476"/>
              <p:cNvSpPr>
                <a:spLocks noChangeArrowheads="1"/>
              </p:cNvSpPr>
              <p:nvPr/>
            </p:nvSpPr>
            <p:spPr bwMode="auto">
              <a:xfrm>
                <a:off x="4409" y="2766"/>
                <a:ext cx="376" cy="85"/>
              </a:xfrm>
              <a:prstGeom prst="ellipse">
                <a:avLst/>
              </a:prstGeom>
              <a:solidFill>
                <a:srgbClr val="996633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237" name="Rectangle 477"/>
              <p:cNvSpPr>
                <a:spLocks noChangeArrowheads="1"/>
              </p:cNvSpPr>
              <p:nvPr/>
            </p:nvSpPr>
            <p:spPr bwMode="auto">
              <a:xfrm>
                <a:off x="4407" y="2428"/>
                <a:ext cx="393" cy="379"/>
              </a:xfrm>
              <a:prstGeom prst="rect">
                <a:avLst/>
              </a:prstGeom>
              <a:solidFill>
                <a:srgbClr val="996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238" name="Oval 478"/>
              <p:cNvSpPr>
                <a:spLocks noChangeArrowheads="1"/>
              </p:cNvSpPr>
              <p:nvPr/>
            </p:nvSpPr>
            <p:spPr bwMode="auto">
              <a:xfrm>
                <a:off x="4420" y="2390"/>
                <a:ext cx="376" cy="85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51235" name="Rectangle 479"/>
            <p:cNvSpPr>
              <a:spLocks noChangeArrowheads="1"/>
            </p:cNvSpPr>
            <p:nvPr/>
          </p:nvSpPr>
          <p:spPr bwMode="auto">
            <a:xfrm>
              <a:off x="183" y="2383"/>
              <a:ext cx="830" cy="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>
                  <a:ea typeface="MS PGothic" charset="0"/>
                  <a:cs typeface="MS PGothic" charset="0"/>
                </a:rPr>
                <a:t>Resource</a:t>
              </a:r>
            </a:p>
            <a:p>
              <a:r>
                <a:rPr lang="en-US">
                  <a:ea typeface="MS PGothic" charset="0"/>
                  <a:cs typeface="MS PGothic" charset="0"/>
                </a:rPr>
                <a:t>Kernel</a:t>
              </a:r>
            </a:p>
          </p:txBody>
        </p:sp>
      </p:grpSp>
      <p:sp>
        <p:nvSpPr>
          <p:cNvPr id="51208" name="Rectangle 480"/>
          <p:cNvSpPr>
            <a:spLocks noChangeArrowheads="1"/>
          </p:cNvSpPr>
          <p:nvPr/>
        </p:nvSpPr>
        <p:spPr bwMode="auto">
          <a:xfrm>
            <a:off x="6538913" y="2714625"/>
            <a:ext cx="1968500" cy="457200"/>
          </a:xfrm>
          <a:prstGeom prst="rect">
            <a:avLst/>
          </a:prstGeom>
          <a:gradFill rotWithShape="0">
            <a:gsLst>
              <a:gs pos="0">
                <a:srgbClr val="FFCC66"/>
              </a:gs>
              <a:gs pos="100000">
                <a:srgbClr val="B28E47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>
                <a:ea typeface="MS PGothic" charset="0"/>
                <a:cs typeface="MS PGothic" charset="0"/>
              </a:rPr>
              <a:t>RT Filesystem</a:t>
            </a:r>
          </a:p>
        </p:txBody>
      </p:sp>
      <p:sp>
        <p:nvSpPr>
          <p:cNvPr id="51209" name="Rectangle 481"/>
          <p:cNvSpPr>
            <a:spLocks noChangeArrowheads="1"/>
          </p:cNvSpPr>
          <p:nvPr/>
        </p:nvSpPr>
        <p:spPr bwMode="auto">
          <a:xfrm>
            <a:off x="3724275" y="1993900"/>
            <a:ext cx="2749550" cy="822325"/>
          </a:xfrm>
          <a:prstGeom prst="rect">
            <a:avLst/>
          </a:prstGeom>
          <a:gradFill rotWithShape="0">
            <a:gsLst>
              <a:gs pos="0">
                <a:srgbClr val="CCFF99"/>
              </a:gs>
              <a:gs pos="100000">
                <a:srgbClr val="A3CC7A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/>
          <a:p>
            <a:r>
              <a:rPr lang="en-US">
                <a:ea typeface="MS PGothic" charset="0"/>
                <a:cs typeface="MS PGothic" charset="0"/>
              </a:rPr>
              <a:t>Publisher/Subscriber</a:t>
            </a:r>
          </a:p>
          <a:p>
            <a:r>
              <a:rPr lang="en-US">
                <a:ea typeface="MS PGothic" charset="0"/>
                <a:cs typeface="MS PGothic" charset="0"/>
              </a:rPr>
              <a:t>Services</a:t>
            </a:r>
          </a:p>
        </p:txBody>
      </p:sp>
      <p:sp>
        <p:nvSpPr>
          <p:cNvPr id="51210" name="Rectangle 482"/>
          <p:cNvSpPr>
            <a:spLocks noChangeArrowheads="1"/>
          </p:cNvSpPr>
          <p:nvPr/>
        </p:nvSpPr>
        <p:spPr bwMode="auto">
          <a:xfrm>
            <a:off x="2025650" y="2587625"/>
            <a:ext cx="1414463" cy="67945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100000">
                <a:srgbClr val="666633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/>
          <a:p>
            <a:r>
              <a:rPr lang="en-US">
                <a:ea typeface="MS PGothic" charset="0"/>
                <a:cs typeface="MS PGothic" charset="0"/>
              </a:rPr>
              <a:t>RT-ORB</a:t>
            </a:r>
          </a:p>
        </p:txBody>
      </p:sp>
      <p:sp>
        <p:nvSpPr>
          <p:cNvPr id="51211" name="Rectangle 483"/>
          <p:cNvSpPr>
            <a:spLocks noChangeArrowheads="1"/>
          </p:cNvSpPr>
          <p:nvPr/>
        </p:nvSpPr>
        <p:spPr bwMode="auto">
          <a:xfrm>
            <a:off x="3557588" y="2889250"/>
            <a:ext cx="1414462" cy="67945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100000">
                <a:srgbClr val="009999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/>
          <a:p>
            <a:r>
              <a:rPr lang="en-US">
                <a:ea typeface="MS PGothic" charset="0"/>
                <a:cs typeface="MS PGothic" charset="0"/>
              </a:rPr>
              <a:t>QoS Mgr</a:t>
            </a:r>
          </a:p>
        </p:txBody>
      </p:sp>
      <p:sp>
        <p:nvSpPr>
          <p:cNvPr id="51212" name="Rectangle 484"/>
          <p:cNvSpPr>
            <a:spLocks noChangeArrowheads="1"/>
          </p:cNvSpPr>
          <p:nvPr/>
        </p:nvSpPr>
        <p:spPr bwMode="auto">
          <a:xfrm>
            <a:off x="5129213" y="2898775"/>
            <a:ext cx="1414462" cy="67945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100000">
                <a:srgbClr val="FF9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/>
          <a:p>
            <a:r>
              <a:rPr lang="en-US">
                <a:ea typeface="MS PGothic" charset="0"/>
                <a:cs typeface="MS PGothic" charset="0"/>
              </a:rPr>
              <a:t>Real-Time</a:t>
            </a:r>
          </a:p>
          <a:p>
            <a:r>
              <a:rPr lang="en-US">
                <a:ea typeface="MS PGothic" charset="0"/>
                <a:cs typeface="MS PGothic" charset="0"/>
              </a:rPr>
              <a:t>Java</a:t>
            </a:r>
          </a:p>
        </p:txBody>
      </p:sp>
      <p:grpSp>
        <p:nvGrpSpPr>
          <p:cNvPr id="51213" name="Group 485"/>
          <p:cNvGrpSpPr>
            <a:grpSpLocks/>
          </p:cNvGrpSpPr>
          <p:nvPr/>
        </p:nvGrpSpPr>
        <p:grpSpPr bwMode="auto">
          <a:xfrm>
            <a:off x="493713" y="1252538"/>
            <a:ext cx="8107362" cy="693737"/>
            <a:chOff x="311" y="789"/>
            <a:chExt cx="5107" cy="437"/>
          </a:xfrm>
        </p:grpSpPr>
        <p:grpSp>
          <p:nvGrpSpPr>
            <p:cNvPr id="51214" name="Group 486"/>
            <p:cNvGrpSpPr>
              <a:grpSpLocks/>
            </p:cNvGrpSpPr>
            <p:nvPr/>
          </p:nvGrpSpPr>
          <p:grpSpPr bwMode="auto">
            <a:xfrm>
              <a:off x="311" y="789"/>
              <a:ext cx="5107" cy="428"/>
              <a:chOff x="311" y="789"/>
              <a:chExt cx="5107" cy="428"/>
            </a:xfrm>
          </p:grpSpPr>
          <p:sp>
            <p:nvSpPr>
              <p:cNvPr id="51216" name="Rectangle 487"/>
              <p:cNvSpPr>
                <a:spLocks noChangeArrowheads="1"/>
              </p:cNvSpPr>
              <p:nvPr/>
            </p:nvSpPr>
            <p:spPr bwMode="auto">
              <a:xfrm>
                <a:off x="1099" y="789"/>
                <a:ext cx="4319" cy="420"/>
              </a:xfrm>
              <a:prstGeom prst="rect">
                <a:avLst/>
              </a:prstGeom>
              <a:gradFill rotWithShape="0">
                <a:gsLst>
                  <a:gs pos="0">
                    <a:srgbClr val="FFF9F0"/>
                  </a:gs>
                  <a:gs pos="100000">
                    <a:srgbClr val="FFC56D"/>
                  </a:gs>
                </a:gsLst>
                <a:lin ang="5400000" scaled="1"/>
              </a:gradFill>
              <a:ln w="12700">
                <a:solidFill>
                  <a:srgbClr val="FFC56D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217" name="Rectangle 488"/>
              <p:cNvSpPr>
                <a:spLocks noChangeArrowheads="1"/>
              </p:cNvSpPr>
              <p:nvPr/>
            </p:nvSpPr>
            <p:spPr bwMode="auto">
              <a:xfrm>
                <a:off x="311" y="929"/>
                <a:ext cx="522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>
                    <a:ea typeface="MS PGothic" charset="0"/>
                    <a:cs typeface="MS PGothic" charset="0"/>
                  </a:rPr>
                  <a:t>Apps</a:t>
                </a:r>
              </a:p>
            </p:txBody>
          </p:sp>
        </p:grpSp>
        <p:sp>
          <p:nvSpPr>
            <p:cNvPr id="611817" name="Rectangle 489"/>
            <p:cNvSpPr>
              <a:spLocks noChangeArrowheads="1"/>
            </p:cNvSpPr>
            <p:nvPr/>
          </p:nvSpPr>
          <p:spPr bwMode="auto">
            <a:xfrm>
              <a:off x="1546" y="938"/>
              <a:ext cx="3230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algn="l">
                <a:defRPr/>
              </a:pPr>
              <a:r>
                <a:rPr lang="en-US">
                  <a:effectLst>
                    <a:outerShdw blurRad="38100" dist="38100" dir="2700000" algn="tl">
                      <a:srgbClr val="DDDDDD"/>
                    </a:outerShdw>
                  </a:effectLst>
                  <a:ea typeface="MS PGothic" charset="0"/>
                  <a:cs typeface="MS PGothic" charset="0"/>
                </a:rPr>
                <a:t>Real-Time and Multimedia Applications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943576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b="1"/>
              <a:t>Linux Resource Kernel Architecture</a:t>
            </a:r>
          </a:p>
        </p:txBody>
      </p:sp>
      <p:sp>
        <p:nvSpPr>
          <p:cNvPr id="53250" name="Rectangle 3"/>
          <p:cNvSpPr>
            <a:spLocks noChangeArrowheads="1"/>
          </p:cNvSpPr>
          <p:nvPr/>
        </p:nvSpPr>
        <p:spPr bwMode="auto">
          <a:xfrm>
            <a:off x="1636713" y="5507038"/>
            <a:ext cx="5867400" cy="533400"/>
          </a:xfrm>
          <a:prstGeom prst="rect">
            <a:avLst/>
          </a:prstGeom>
          <a:solidFill>
            <a:schemeClr val="bg1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bg1"/>
            </a:extrusionClr>
          </a:sp3d>
        </p:spPr>
        <p:txBody>
          <a:bodyPr wrap="none" anchor="ctr">
            <a:flatTx/>
          </a:bodyPr>
          <a:lstStyle/>
          <a:p>
            <a:r>
              <a:rPr lang="en-US"/>
              <a:t>Hardware</a:t>
            </a:r>
          </a:p>
        </p:txBody>
      </p:sp>
      <p:sp>
        <p:nvSpPr>
          <p:cNvPr id="53251" name="Rectangle 4"/>
          <p:cNvSpPr>
            <a:spLocks noChangeArrowheads="1"/>
          </p:cNvSpPr>
          <p:nvPr/>
        </p:nvSpPr>
        <p:spPr bwMode="auto">
          <a:xfrm>
            <a:off x="1625600" y="3354388"/>
            <a:ext cx="1371600" cy="1924050"/>
          </a:xfrm>
          <a:prstGeom prst="rect">
            <a:avLst/>
          </a:prstGeom>
          <a:solidFill>
            <a:srgbClr val="66FFFF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66FFFF"/>
            </a:extrusionClr>
          </a:sp3d>
        </p:spPr>
        <p:txBody>
          <a:bodyPr wrap="none" anchor="ctr">
            <a:flatTx/>
          </a:bodyPr>
          <a:lstStyle/>
          <a:p>
            <a:r>
              <a:rPr lang="en-US"/>
              <a:t>Resource</a:t>
            </a:r>
          </a:p>
          <a:p>
            <a:r>
              <a:rPr lang="en-US"/>
              <a:t>Kernel</a:t>
            </a:r>
          </a:p>
        </p:txBody>
      </p:sp>
      <p:sp>
        <p:nvSpPr>
          <p:cNvPr id="53252" name="Rectangle 5"/>
          <p:cNvSpPr>
            <a:spLocks noChangeArrowheads="1"/>
          </p:cNvSpPr>
          <p:nvPr/>
        </p:nvSpPr>
        <p:spPr bwMode="auto">
          <a:xfrm>
            <a:off x="3513138" y="3370263"/>
            <a:ext cx="4106862" cy="1898650"/>
          </a:xfrm>
          <a:prstGeom prst="rect">
            <a:avLst/>
          </a:prstGeom>
          <a:solidFill>
            <a:schemeClr val="hlink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hlink"/>
            </a:extrusionClr>
          </a:sp3d>
        </p:spPr>
        <p:txBody>
          <a:bodyPr wrap="none" anchor="ctr">
            <a:flatTx/>
          </a:bodyPr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Linux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Kernel</a:t>
            </a:r>
          </a:p>
        </p:txBody>
      </p:sp>
      <p:sp>
        <p:nvSpPr>
          <p:cNvPr id="53253" name="Line 6"/>
          <p:cNvSpPr>
            <a:spLocks noChangeShapeType="1"/>
          </p:cNvSpPr>
          <p:nvPr/>
        </p:nvSpPr>
        <p:spPr bwMode="auto">
          <a:xfrm>
            <a:off x="3048000" y="3827463"/>
            <a:ext cx="471488" cy="1111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54" name="Line 7"/>
          <p:cNvSpPr>
            <a:spLocks noChangeShapeType="1"/>
          </p:cNvSpPr>
          <p:nvPr/>
        </p:nvSpPr>
        <p:spPr bwMode="auto">
          <a:xfrm flipV="1">
            <a:off x="3048000" y="4706938"/>
            <a:ext cx="447675" cy="12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arrow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55" name="Oval 8"/>
          <p:cNvSpPr>
            <a:spLocks noChangeArrowheads="1"/>
          </p:cNvSpPr>
          <p:nvPr/>
        </p:nvSpPr>
        <p:spPr bwMode="auto">
          <a:xfrm>
            <a:off x="3773488" y="1308100"/>
            <a:ext cx="1447800" cy="10668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r>
              <a:rPr lang="en-US"/>
              <a:t>Linux</a:t>
            </a:r>
          </a:p>
          <a:p>
            <a:r>
              <a:rPr lang="en-US"/>
              <a:t>Process</a:t>
            </a:r>
          </a:p>
        </p:txBody>
      </p:sp>
      <p:sp>
        <p:nvSpPr>
          <p:cNvPr id="53256" name="Oval 9"/>
          <p:cNvSpPr>
            <a:spLocks noChangeArrowheads="1"/>
          </p:cNvSpPr>
          <p:nvPr/>
        </p:nvSpPr>
        <p:spPr bwMode="auto">
          <a:xfrm>
            <a:off x="1868488" y="1308100"/>
            <a:ext cx="1447800" cy="10668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r>
              <a:rPr lang="en-US"/>
              <a:t>Linux</a:t>
            </a:r>
          </a:p>
          <a:p>
            <a:r>
              <a:rPr lang="en-US"/>
              <a:t>Process</a:t>
            </a:r>
          </a:p>
        </p:txBody>
      </p:sp>
      <p:sp>
        <p:nvSpPr>
          <p:cNvPr id="53257" name="Oval 10"/>
          <p:cNvSpPr>
            <a:spLocks noChangeArrowheads="1"/>
          </p:cNvSpPr>
          <p:nvPr/>
        </p:nvSpPr>
        <p:spPr bwMode="auto">
          <a:xfrm>
            <a:off x="5830888" y="1308100"/>
            <a:ext cx="1447800" cy="10668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r>
              <a:rPr lang="en-US"/>
              <a:t>Linux</a:t>
            </a:r>
          </a:p>
          <a:p>
            <a:r>
              <a:rPr lang="en-US"/>
              <a:t>Process</a:t>
            </a:r>
          </a:p>
        </p:txBody>
      </p:sp>
      <p:sp>
        <p:nvSpPr>
          <p:cNvPr id="53258" name="Line 11"/>
          <p:cNvSpPr>
            <a:spLocks noChangeShapeType="1"/>
          </p:cNvSpPr>
          <p:nvPr/>
        </p:nvSpPr>
        <p:spPr bwMode="auto">
          <a:xfrm>
            <a:off x="228600" y="3065463"/>
            <a:ext cx="8305800" cy="0"/>
          </a:xfrm>
          <a:prstGeom prst="line">
            <a:avLst/>
          </a:prstGeom>
          <a:noFill/>
          <a:ln w="9525">
            <a:solidFill>
              <a:srgbClr val="FF7C8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59" name="Text Box 12"/>
          <p:cNvSpPr txBox="1">
            <a:spLocks noChangeArrowheads="1"/>
          </p:cNvSpPr>
          <p:nvPr/>
        </p:nvSpPr>
        <p:spPr bwMode="auto">
          <a:xfrm>
            <a:off x="379413" y="3330575"/>
            <a:ext cx="1066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bg1"/>
                </a:solidFill>
                <a:latin typeface="Arial" charset="0"/>
              </a:rPr>
              <a:t>Kernel</a:t>
            </a:r>
          </a:p>
        </p:txBody>
      </p:sp>
      <p:sp>
        <p:nvSpPr>
          <p:cNvPr id="53260" name="Text Box 13"/>
          <p:cNvSpPr txBox="1">
            <a:spLocks noChangeArrowheads="1"/>
          </p:cNvSpPr>
          <p:nvPr/>
        </p:nvSpPr>
        <p:spPr bwMode="auto">
          <a:xfrm>
            <a:off x="341313" y="2501900"/>
            <a:ext cx="16605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bg1"/>
                </a:solidFill>
                <a:latin typeface="Arial" charset="0"/>
              </a:rPr>
              <a:t>User-Level</a:t>
            </a:r>
          </a:p>
        </p:txBody>
      </p:sp>
      <p:sp>
        <p:nvSpPr>
          <p:cNvPr id="53261" name="Line 14"/>
          <p:cNvSpPr>
            <a:spLocks noChangeShapeType="1"/>
          </p:cNvSpPr>
          <p:nvPr/>
        </p:nvSpPr>
        <p:spPr bwMode="auto">
          <a:xfrm>
            <a:off x="2590800" y="2363788"/>
            <a:ext cx="0" cy="8540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62" name="Line 15"/>
          <p:cNvSpPr>
            <a:spLocks noChangeShapeType="1"/>
          </p:cNvSpPr>
          <p:nvPr/>
        </p:nvSpPr>
        <p:spPr bwMode="auto">
          <a:xfrm>
            <a:off x="3167063" y="2141538"/>
            <a:ext cx="1100137" cy="11525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63" name="Line 16"/>
          <p:cNvSpPr>
            <a:spLocks noChangeShapeType="1"/>
          </p:cNvSpPr>
          <p:nvPr/>
        </p:nvSpPr>
        <p:spPr bwMode="auto">
          <a:xfrm flipH="1">
            <a:off x="4495800" y="2386013"/>
            <a:ext cx="0" cy="8318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64" name="Line 17"/>
          <p:cNvSpPr>
            <a:spLocks noChangeShapeType="1"/>
          </p:cNvSpPr>
          <p:nvPr/>
        </p:nvSpPr>
        <p:spPr bwMode="auto">
          <a:xfrm flipH="1">
            <a:off x="2743200" y="2154238"/>
            <a:ext cx="1219200" cy="10636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65" name="Line 18"/>
          <p:cNvSpPr>
            <a:spLocks noChangeShapeType="1"/>
          </p:cNvSpPr>
          <p:nvPr/>
        </p:nvSpPr>
        <p:spPr bwMode="auto">
          <a:xfrm flipH="1">
            <a:off x="6629400" y="2376488"/>
            <a:ext cx="0" cy="9175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66" name="Text Box 19"/>
          <p:cNvSpPr txBox="1">
            <a:spLocks noChangeArrowheads="1"/>
          </p:cNvSpPr>
          <p:nvPr/>
        </p:nvSpPr>
        <p:spPr bwMode="auto">
          <a:xfrm>
            <a:off x="2066925" y="4775200"/>
            <a:ext cx="8112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rgbClr val="006600"/>
                </a:solidFill>
                <a:latin typeface="Arial" charset="0"/>
              </a:rPr>
              <a:t>LKM</a:t>
            </a:r>
          </a:p>
        </p:txBody>
      </p:sp>
    </p:spTree>
    <p:extLst>
      <p:ext uri="{BB962C8B-B14F-4D97-AF65-F5344CB8AC3E}">
        <p14:creationId xmlns:p14="http://schemas.microsoft.com/office/powerpoint/2010/main" val="11909770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Reserves and Resource Sets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solidFill>
                  <a:srgbClr val="0066CC"/>
                </a:solidFill>
                <a:cs typeface="Arial"/>
              </a:rPr>
              <a:t>Reserve</a:t>
            </a:r>
          </a:p>
          <a:p>
            <a:pPr lvl="1" eaLnBrk="1" hangingPunct="1"/>
            <a:r>
              <a:rPr lang="en-US">
                <a:cs typeface="Arial"/>
              </a:rPr>
              <a:t>A Share of a Single Resource</a:t>
            </a:r>
          </a:p>
          <a:p>
            <a:pPr lvl="1" eaLnBrk="1" hangingPunct="1"/>
            <a:r>
              <a:rPr lang="en-US">
                <a:cs typeface="Arial"/>
              </a:rPr>
              <a:t>Temporal Reserves</a:t>
            </a:r>
          </a:p>
          <a:p>
            <a:pPr lvl="2" eaLnBrk="1" hangingPunct="1"/>
            <a:r>
              <a:rPr lang="en-US">
                <a:cs typeface="Arial"/>
              </a:rPr>
              <a:t>Parameters declare Portion and Timeframe of Resource Usage</a:t>
            </a:r>
          </a:p>
          <a:p>
            <a:pPr lvl="3" eaLnBrk="1" hangingPunct="1"/>
            <a:r>
              <a:rPr lang="en-US">
                <a:cs typeface="Arial"/>
              </a:rPr>
              <a:t>E.g., CPU time, link bandwidth, disk bandwidth</a:t>
            </a:r>
          </a:p>
          <a:p>
            <a:pPr lvl="1" eaLnBrk="1" hangingPunct="1"/>
            <a:r>
              <a:rPr lang="en-US">
                <a:cs typeface="Arial"/>
              </a:rPr>
              <a:t>Spatial Reserves</a:t>
            </a:r>
          </a:p>
          <a:p>
            <a:pPr lvl="2" eaLnBrk="1" hangingPunct="1"/>
            <a:r>
              <a:rPr lang="en-US">
                <a:cs typeface="Arial"/>
              </a:rPr>
              <a:t>Amount of space</a:t>
            </a:r>
          </a:p>
          <a:p>
            <a:pPr lvl="3" eaLnBrk="1" hangingPunct="1"/>
            <a:r>
              <a:rPr lang="en-US">
                <a:cs typeface="Arial"/>
              </a:rPr>
              <a:t>E.g., memory pages, network buffers</a:t>
            </a:r>
          </a:p>
          <a:p>
            <a:pPr eaLnBrk="1" hangingPunct="1"/>
            <a:r>
              <a:rPr lang="en-US">
                <a:solidFill>
                  <a:srgbClr val="0066CC"/>
                </a:solidFill>
                <a:cs typeface="Arial"/>
              </a:rPr>
              <a:t>Resource Set</a:t>
            </a:r>
          </a:p>
          <a:p>
            <a:pPr lvl="1" eaLnBrk="1" hangingPunct="1"/>
            <a:r>
              <a:rPr lang="en-US">
                <a:cs typeface="Arial"/>
              </a:rPr>
              <a:t>A set of resource reserves</a:t>
            </a:r>
          </a:p>
          <a:p>
            <a:pPr lvl="1" eaLnBrk="1" hangingPunct="1"/>
            <a:r>
              <a:rPr lang="en-US">
                <a:cs typeface="Arial"/>
              </a:rPr>
              <a:t>Zero, one or more processes can be bound to a resource set.</a:t>
            </a:r>
          </a:p>
        </p:txBody>
      </p:sp>
    </p:spTree>
    <p:extLst>
      <p:ext uri="{BB962C8B-B14F-4D97-AF65-F5344CB8AC3E}">
        <p14:creationId xmlns:p14="http://schemas.microsoft.com/office/powerpoint/2010/main" val="196427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Linux/RK Abstractions</a:t>
            </a: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dirty="0">
                <a:cs typeface="Arial"/>
              </a:rPr>
              <a:t>Linux/RK supports several abstractions and primitives for real-time scheduling of  processes with real-time and </a:t>
            </a:r>
            <a:r>
              <a:rPr lang="en-US" dirty="0" err="1">
                <a:cs typeface="Arial"/>
              </a:rPr>
              <a:t>QoS</a:t>
            </a:r>
            <a:r>
              <a:rPr lang="en-US" dirty="0">
                <a:cs typeface="Arial"/>
              </a:rPr>
              <a:t> requirements:</a:t>
            </a:r>
          </a:p>
          <a:p>
            <a:pPr eaLnBrk="1" hangingPunct="1"/>
            <a:r>
              <a:rPr lang="en-US" b="1" dirty="0">
                <a:solidFill>
                  <a:srgbClr val="008000"/>
                </a:solidFill>
                <a:cs typeface="Arial"/>
              </a:rPr>
              <a:t>Resource reservations with latency guarantees</a:t>
            </a:r>
          </a:p>
          <a:p>
            <a:pPr lvl="1" eaLnBrk="1" hangingPunct="1"/>
            <a:r>
              <a:rPr lang="en-US" sz="2000" dirty="0">
                <a:cs typeface="Arial"/>
              </a:rPr>
              <a:t>CPU cycles</a:t>
            </a:r>
          </a:p>
          <a:p>
            <a:pPr lvl="1" eaLnBrk="1" hangingPunct="1"/>
            <a:r>
              <a:rPr lang="en-US" sz="2000" dirty="0">
                <a:cs typeface="Arial"/>
              </a:rPr>
              <a:t>Network bandwidth</a:t>
            </a:r>
          </a:p>
          <a:p>
            <a:pPr lvl="1" eaLnBrk="1" hangingPunct="1"/>
            <a:r>
              <a:rPr lang="en-US" sz="2000" dirty="0">
                <a:cs typeface="Arial"/>
              </a:rPr>
              <a:t>Disk </a:t>
            </a:r>
            <a:r>
              <a:rPr lang="en-US" sz="2000" dirty="0" smtClean="0">
                <a:cs typeface="Arial"/>
              </a:rPr>
              <a:t>bandwidth</a:t>
            </a:r>
          </a:p>
          <a:p>
            <a:pPr lvl="1" eaLnBrk="1" hangingPunct="1"/>
            <a:endParaRPr lang="en-US" sz="2000" dirty="0">
              <a:cs typeface="Arial"/>
            </a:endParaRPr>
          </a:p>
          <a:p>
            <a:pPr eaLnBrk="1" hangingPunct="1"/>
            <a:r>
              <a:rPr lang="en-US" dirty="0">
                <a:cs typeface="Arial"/>
              </a:rPr>
              <a:t>Support for </a:t>
            </a:r>
            <a:r>
              <a:rPr lang="en-US" b="1" dirty="0">
                <a:solidFill>
                  <a:srgbClr val="008000"/>
                </a:solidFill>
                <a:cs typeface="Arial"/>
              </a:rPr>
              <a:t>periodic tasks</a:t>
            </a:r>
            <a:r>
              <a:rPr lang="en-US" dirty="0">
                <a:cs typeface="Arial"/>
              </a:rPr>
              <a:t>.</a:t>
            </a:r>
          </a:p>
          <a:p>
            <a:pPr eaLnBrk="1" hangingPunct="1"/>
            <a:r>
              <a:rPr lang="en-US" dirty="0">
                <a:cs typeface="Arial"/>
              </a:rPr>
              <a:t>Support for 256 real-time fixed-priority levels. </a:t>
            </a:r>
          </a:p>
          <a:p>
            <a:pPr eaLnBrk="1" hangingPunct="1"/>
            <a:r>
              <a:rPr lang="en-US" b="1" dirty="0">
                <a:solidFill>
                  <a:srgbClr val="008000"/>
                </a:solidFill>
                <a:cs typeface="Arial"/>
              </a:rPr>
              <a:t>High-resolution timers and clocks</a:t>
            </a:r>
            <a:r>
              <a:rPr lang="en-US" dirty="0">
                <a:cs typeface="Arial"/>
              </a:rPr>
              <a:t>. </a:t>
            </a:r>
          </a:p>
          <a:p>
            <a:pPr eaLnBrk="1" hangingPunct="1"/>
            <a:r>
              <a:rPr lang="en-US" b="1" dirty="0">
                <a:solidFill>
                  <a:srgbClr val="008000"/>
                </a:solidFill>
                <a:cs typeface="Arial"/>
              </a:rPr>
              <a:t>Bounding of priority inversion</a:t>
            </a:r>
            <a:r>
              <a:rPr lang="en-US" dirty="0">
                <a:cs typeface="Arial"/>
              </a:rPr>
              <a:t> during synchronization operations. </a:t>
            </a:r>
          </a:p>
          <a:p>
            <a:pPr eaLnBrk="1" hangingPunct="1"/>
            <a:r>
              <a:rPr lang="en-US" dirty="0">
                <a:cs typeface="Arial"/>
              </a:rPr>
              <a:t>Wiring down of memory pages.</a:t>
            </a:r>
          </a:p>
        </p:txBody>
      </p:sp>
    </p:spTree>
    <p:extLst>
      <p:ext uri="{BB962C8B-B14F-4D97-AF65-F5344CB8AC3E}">
        <p14:creationId xmlns:p14="http://schemas.microsoft.com/office/powerpoint/2010/main" val="3588709400"/>
      </p:ext>
    </p:extLst>
  </p:cSld>
  <p:clrMapOvr>
    <a:masterClrMapping/>
  </p:clrMapOvr>
  <p:transition xmlns:p14="http://schemas.microsoft.com/office/powerpoint/2010/main">
    <p:cut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92" y="0"/>
            <a:ext cx="6921500" cy="3467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27" y="3492500"/>
            <a:ext cx="67691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0707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b="1" dirty="0"/>
              <a:t>Reservation Types</a:t>
            </a:r>
          </a:p>
        </p:txBody>
      </p:sp>
      <p:graphicFrame>
        <p:nvGraphicFramePr>
          <p:cNvPr id="5939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4032817"/>
              </p:ext>
            </p:extLst>
          </p:nvPr>
        </p:nvGraphicFramePr>
        <p:xfrm>
          <a:off x="0" y="839788"/>
          <a:ext cx="4991100" cy="316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034" name="Worksheet" r:id="rId4" imgW="8013700" imgH="5092700" progId="Excel.Sheet.8">
                  <p:link updateAutomatic="1"/>
                </p:oleObj>
              </mc:Choice>
              <mc:Fallback>
                <p:oleObj name="Worksheet" r:id="rId4" imgW="8013700" imgH="5092700" progId="Excel.Sheet.8">
                  <p:link updateAutomatic="1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839788"/>
                        <a:ext cx="4991100" cy="3162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39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497450"/>
              </p:ext>
            </p:extLst>
          </p:nvPr>
        </p:nvGraphicFramePr>
        <p:xfrm>
          <a:off x="4518025" y="781050"/>
          <a:ext cx="4697413" cy="297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035" name="Worksheet" r:id="rId6" imgW="8013700" imgH="5092700" progId="Excel.Sheet.8">
                  <p:link updateAutomatic="1"/>
                </p:oleObj>
              </mc:Choice>
              <mc:Fallback>
                <p:oleObj name="Worksheet" r:id="rId6" imgW="8013700" imgH="5092700" progId="Excel.Sheet.8">
                  <p:link updateAutomatic="1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18025" y="781050"/>
                        <a:ext cx="4697413" cy="2976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396" name="Object 5"/>
          <p:cNvGraphicFramePr>
            <a:graphicFrameLocks noChangeAspect="1"/>
          </p:cNvGraphicFramePr>
          <p:nvPr/>
        </p:nvGraphicFramePr>
        <p:xfrm>
          <a:off x="2411413" y="3908425"/>
          <a:ext cx="5154612" cy="294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036" name="Worksheet" r:id="rId8" imgW="8013700" imgH="5092700" progId="Excel.Sheet.8">
                  <p:link updateAutomatic="1"/>
                </p:oleObj>
              </mc:Choice>
              <mc:Fallback>
                <p:oleObj name="Worksheet" r:id="rId8" imgW="8013700" imgH="5092700" progId="Excel.Sheet.8">
                  <p:link updateAutomatic="1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413" y="3908425"/>
                        <a:ext cx="5154612" cy="294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9397" name="Text Box 6"/>
          <p:cNvSpPr txBox="1">
            <a:spLocks noChangeArrowheads="1"/>
          </p:cNvSpPr>
          <p:nvPr/>
        </p:nvSpPr>
        <p:spPr bwMode="auto">
          <a:xfrm>
            <a:off x="158750" y="3773488"/>
            <a:ext cx="2733441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rgbClr val="006600"/>
                </a:solidFill>
                <a:latin typeface="Arial"/>
                <a:ea typeface="MS PGothic" charset="0"/>
                <a:cs typeface="Arial"/>
              </a:rPr>
              <a:t>Hard Reservations</a:t>
            </a:r>
          </a:p>
          <a:p>
            <a:r>
              <a:rPr lang="en-US" sz="2000">
                <a:latin typeface="Arial"/>
                <a:ea typeface="MS PGothic" charset="0"/>
                <a:cs typeface="Arial"/>
              </a:rPr>
              <a:t>(guarantees with</a:t>
            </a:r>
          </a:p>
          <a:p>
            <a:r>
              <a:rPr lang="en-US" sz="2000" b="1" u="sng">
                <a:latin typeface="Arial"/>
                <a:ea typeface="MS PGothic" charset="0"/>
                <a:cs typeface="Arial"/>
              </a:rPr>
              <a:t>No</a:t>
            </a:r>
            <a:r>
              <a:rPr lang="en-US" sz="2000">
                <a:latin typeface="Arial"/>
                <a:ea typeface="MS PGothic" charset="0"/>
                <a:cs typeface="Arial"/>
              </a:rPr>
              <a:t> extras even if</a:t>
            </a:r>
          </a:p>
          <a:p>
            <a:r>
              <a:rPr lang="en-US" sz="2000">
                <a:latin typeface="Arial"/>
                <a:ea typeface="MS PGothic" charset="0"/>
                <a:cs typeface="Arial"/>
              </a:rPr>
              <a:t>resource is idle)</a:t>
            </a:r>
          </a:p>
        </p:txBody>
      </p:sp>
      <p:sp>
        <p:nvSpPr>
          <p:cNvPr id="59398" name="Text Box 7"/>
          <p:cNvSpPr txBox="1">
            <a:spLocks noChangeArrowheads="1"/>
          </p:cNvSpPr>
          <p:nvPr/>
        </p:nvSpPr>
        <p:spPr bwMode="auto">
          <a:xfrm>
            <a:off x="5954713" y="3522663"/>
            <a:ext cx="268159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rgbClr val="006600"/>
                </a:solidFill>
                <a:latin typeface="Arial"/>
                <a:ea typeface="MS PGothic" charset="0"/>
                <a:cs typeface="Arial"/>
              </a:rPr>
              <a:t>Firm Reservations</a:t>
            </a:r>
          </a:p>
          <a:p>
            <a:r>
              <a:rPr lang="en-US" sz="2000">
                <a:latin typeface="Arial"/>
                <a:ea typeface="MS PGothic" charset="0"/>
                <a:cs typeface="Arial"/>
              </a:rPr>
              <a:t>(guarantees with</a:t>
            </a:r>
          </a:p>
          <a:p>
            <a:r>
              <a:rPr lang="en-US" sz="2000">
                <a:latin typeface="Arial"/>
                <a:ea typeface="MS PGothic" charset="0"/>
                <a:cs typeface="Arial"/>
              </a:rPr>
              <a:t>Extras only if no</a:t>
            </a:r>
          </a:p>
          <a:p>
            <a:r>
              <a:rPr lang="en-US" sz="2000">
                <a:latin typeface="Arial"/>
                <a:ea typeface="MS PGothic" charset="0"/>
                <a:cs typeface="Arial"/>
              </a:rPr>
              <a:t>non-real-time)</a:t>
            </a:r>
          </a:p>
        </p:txBody>
      </p:sp>
      <p:sp>
        <p:nvSpPr>
          <p:cNvPr id="59399" name="Text Box 8"/>
          <p:cNvSpPr txBox="1">
            <a:spLocks noChangeArrowheads="1"/>
          </p:cNvSpPr>
          <p:nvPr/>
        </p:nvSpPr>
        <p:spPr bwMode="auto">
          <a:xfrm>
            <a:off x="5892800" y="4989513"/>
            <a:ext cx="293594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rgbClr val="006600"/>
                </a:solidFill>
                <a:latin typeface="Arial"/>
                <a:ea typeface="MS PGothic" charset="0"/>
                <a:cs typeface="Arial"/>
              </a:rPr>
              <a:t>Soft Reservations</a:t>
            </a:r>
          </a:p>
          <a:p>
            <a:r>
              <a:rPr lang="en-US" sz="2000">
                <a:latin typeface="Arial"/>
                <a:ea typeface="MS PGothic" charset="0"/>
                <a:cs typeface="Arial"/>
              </a:rPr>
              <a:t>(guarantees with extras)</a:t>
            </a:r>
          </a:p>
        </p:txBody>
      </p:sp>
    </p:spTree>
    <p:extLst>
      <p:ext uri="{BB962C8B-B14F-4D97-AF65-F5344CB8AC3E}">
        <p14:creationId xmlns:p14="http://schemas.microsoft.com/office/powerpoint/2010/main" val="156891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26101"/>
            <a:ext cx="8686800" cy="534327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ja-JP" sz="3200" dirty="0"/>
              <a:t>Performance Overhead of Hierarchical Reservations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98936"/>
            <a:ext cx="8229600" cy="5046663"/>
          </a:xfrm>
        </p:spPr>
        <p:txBody>
          <a:bodyPr/>
          <a:lstStyle/>
          <a:p>
            <a:pPr eaLnBrk="1" hangingPunct="1"/>
            <a:r>
              <a:rPr lang="en-US" altLang="ja-JP" b="1" dirty="0">
                <a:solidFill>
                  <a:srgbClr val="FF3300"/>
                </a:solidFill>
                <a:ea typeface="MS PGothic" charset="0"/>
                <a:cs typeface="Arial"/>
              </a:rPr>
              <a:t>Linear</a:t>
            </a:r>
            <a:r>
              <a:rPr lang="en-US" altLang="ja-JP" b="1" dirty="0">
                <a:ea typeface="MS PGothic" charset="0"/>
                <a:cs typeface="Arial"/>
              </a:rPr>
              <a:t> with the height of the hierarchy</a:t>
            </a:r>
            <a:endParaRPr lang="en-US" altLang="ja-JP" dirty="0">
              <a:ea typeface="MS PGothic" charset="0"/>
              <a:cs typeface="Arial"/>
            </a:endParaRP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reservation replenishment and enforcement</a:t>
            </a:r>
          </a:p>
          <a:p>
            <a:pPr eaLnBrk="1" hangingPunct="1"/>
            <a:r>
              <a:rPr lang="en-US" altLang="ja-JP" b="1" dirty="0">
                <a:solidFill>
                  <a:srgbClr val="006600"/>
                </a:solidFill>
                <a:ea typeface="MS PGothic" charset="0"/>
                <a:cs typeface="Arial"/>
              </a:rPr>
              <a:t>Constant</a:t>
            </a: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admission control (only </a:t>
            </a:r>
            <a:r>
              <a:rPr lang="en-US" altLang="ja-JP" i="1" dirty="0">
                <a:ea typeface="MS PGothic" charset="0"/>
                <a:cs typeface="Arial"/>
              </a:rPr>
              <a:t>local</a:t>
            </a:r>
            <a:r>
              <a:rPr lang="en-US" altLang="ja-JP" dirty="0">
                <a:ea typeface="MS PGothic" charset="0"/>
                <a:cs typeface="Arial"/>
              </a:rPr>
              <a:t> </a:t>
            </a:r>
            <a:r>
              <a:rPr lang="en-US" altLang="ja-JP" dirty="0" err="1">
                <a:ea typeface="MS PGothic" charset="0"/>
                <a:cs typeface="Arial"/>
              </a:rPr>
              <a:t>schedulability</a:t>
            </a:r>
            <a:r>
              <a:rPr lang="en-US" altLang="ja-JP" dirty="0">
                <a:ea typeface="MS PGothic" charset="0"/>
                <a:cs typeface="Arial"/>
              </a:rPr>
              <a:t> analysis)</a:t>
            </a: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scheduling (internal priority mapping and disabling/re-enabling of process eligibility to be scheduled.</a:t>
            </a:r>
          </a:p>
          <a:p>
            <a:pPr eaLnBrk="1" hangingPunct="1"/>
            <a:r>
              <a:rPr lang="en-US" altLang="ja-JP" b="1" dirty="0">
                <a:solidFill>
                  <a:srgbClr val="FF3300"/>
                </a:solidFill>
                <a:ea typeface="MS PGothic" charset="0"/>
                <a:cs typeface="Arial"/>
              </a:rPr>
              <a:t>Constraints</a:t>
            </a: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reservation period must be greater than twice the parent’s reservation period</a:t>
            </a:r>
          </a:p>
          <a:p>
            <a:pPr eaLnBrk="1" hangingPunct="1"/>
            <a:r>
              <a:rPr lang="en-US" altLang="ja-JP" b="1" dirty="0">
                <a:solidFill>
                  <a:srgbClr val="FF3300"/>
                </a:solidFill>
                <a:ea typeface="MS PGothic" charset="0"/>
                <a:cs typeface="Arial"/>
              </a:rPr>
              <a:t>Hidden overhead</a:t>
            </a: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Higher degree of interrupts, because of replenishment, enforcement timers going off more frequently.</a:t>
            </a:r>
          </a:p>
        </p:txBody>
      </p:sp>
    </p:spTree>
    <p:extLst>
      <p:ext uri="{BB962C8B-B14F-4D97-AF65-F5344CB8AC3E}">
        <p14:creationId xmlns:p14="http://schemas.microsoft.com/office/powerpoint/2010/main" val="9764276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ja-JP" dirty="0"/>
              <a:t>Degrees of Temporal Isolation</a:t>
            </a:r>
          </a:p>
        </p:txBody>
      </p:sp>
      <p:sp>
        <p:nvSpPr>
          <p:cNvPr id="63490" name="Rectangle 3"/>
          <p:cNvSpPr>
            <a:spLocks noGrp="1" noChangeArrowheads="1"/>
          </p:cNvSpPr>
          <p:nvPr>
            <p:ph idx="1"/>
          </p:nvPr>
        </p:nvSpPr>
        <p:spPr>
          <a:xfrm>
            <a:off x="294992" y="1204734"/>
            <a:ext cx="4668810" cy="5562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ja-JP" sz="2000" dirty="0">
                <a:ea typeface="MS PGothic" charset="0"/>
                <a:cs typeface="Arial"/>
              </a:rPr>
              <a:t>Different degrees of temporal isolation in the presence of resource-sharing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ja-JP" sz="1800" b="1" dirty="0">
                <a:solidFill>
                  <a:srgbClr val="003300"/>
                </a:solidFill>
                <a:ea typeface="MS PGothic" charset="0"/>
                <a:cs typeface="Arial"/>
              </a:rPr>
              <a:t>Strict Isolation</a:t>
            </a:r>
            <a:r>
              <a:rPr lang="en-US" altLang="ja-JP" sz="1800" dirty="0">
                <a:ea typeface="MS PGothic" charset="0"/>
                <a:cs typeface="Arial"/>
              </a:rPr>
              <a:t>: the timing behavior of an application is not affected by the timing misbehavior of </a:t>
            </a:r>
            <a:r>
              <a:rPr lang="en-US" altLang="ja-JP" sz="1800" i="1" dirty="0">
                <a:ea typeface="MS PGothic" charset="0"/>
                <a:cs typeface="Arial"/>
              </a:rPr>
              <a:t>any</a:t>
            </a:r>
            <a:r>
              <a:rPr lang="en-US" altLang="ja-JP" sz="1800" dirty="0">
                <a:ea typeface="MS PGothic" charset="0"/>
                <a:cs typeface="Arial"/>
              </a:rPr>
              <a:t> other application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ja-JP" sz="1800" dirty="0">
                <a:ea typeface="MS PGothic" charset="0"/>
                <a:cs typeface="Arial"/>
              </a:rPr>
              <a:t>RK applications in the absence of logical sharing of </a:t>
            </a:r>
            <a:r>
              <a:rPr lang="en-US" altLang="ja-JP" sz="1800" dirty="0" smtClean="0">
                <a:ea typeface="MS PGothic" charset="0"/>
                <a:cs typeface="Arial"/>
              </a:rPr>
              <a:t>resources</a:t>
            </a:r>
          </a:p>
          <a:p>
            <a:pPr lvl="2" eaLnBrk="1" hangingPunct="1">
              <a:lnSpc>
                <a:spcPct val="90000"/>
              </a:lnSpc>
            </a:pPr>
            <a:endParaRPr lang="en-US" altLang="ja-JP" sz="1800" dirty="0">
              <a:ea typeface="MS PGothic" charset="0"/>
              <a:cs typeface="Arial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ja-JP" sz="1800" b="1" dirty="0">
                <a:solidFill>
                  <a:srgbClr val="FF3300"/>
                </a:solidFill>
                <a:ea typeface="MS PGothic" charset="0"/>
                <a:cs typeface="Arial"/>
              </a:rPr>
              <a:t>Non-Strict Isolation</a:t>
            </a:r>
            <a:r>
              <a:rPr lang="en-US" altLang="ja-JP" sz="1800" dirty="0">
                <a:ea typeface="MS PGothic" charset="0"/>
                <a:cs typeface="Arial"/>
              </a:rPr>
              <a:t>: traditional priority-driven systems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ja-JP" sz="1800" b="1" dirty="0">
                <a:solidFill>
                  <a:srgbClr val="003300"/>
                </a:solidFill>
                <a:ea typeface="MS PGothic" charset="0"/>
                <a:cs typeface="Arial"/>
              </a:rPr>
              <a:t>Weak Isolation</a:t>
            </a:r>
            <a:r>
              <a:rPr lang="en-US" altLang="ja-JP" sz="1800" dirty="0">
                <a:ea typeface="MS PGothic" charset="0"/>
                <a:cs typeface="Arial"/>
              </a:rPr>
              <a:t>: timing behavior is not affected by the timing </a:t>
            </a:r>
            <a:r>
              <a:rPr lang="en-US" altLang="ja-JP" sz="1800" dirty="0" err="1">
                <a:ea typeface="MS PGothic" charset="0"/>
                <a:cs typeface="Arial"/>
              </a:rPr>
              <a:t>mis</a:t>
            </a:r>
            <a:r>
              <a:rPr lang="en-US" altLang="ja-JP" sz="1800" dirty="0">
                <a:ea typeface="MS PGothic" charset="0"/>
                <a:cs typeface="Arial"/>
              </a:rPr>
              <a:t>-behavior of applications with which no logical resources are shared.</a:t>
            </a:r>
          </a:p>
        </p:txBody>
      </p:sp>
      <p:grpSp>
        <p:nvGrpSpPr>
          <p:cNvPr id="63491" name="Group 4"/>
          <p:cNvGrpSpPr>
            <a:grpSpLocks/>
          </p:cNvGrpSpPr>
          <p:nvPr/>
        </p:nvGrpSpPr>
        <p:grpSpPr bwMode="auto">
          <a:xfrm>
            <a:off x="5776913" y="1258888"/>
            <a:ext cx="1601787" cy="1652587"/>
            <a:chOff x="3512" y="825"/>
            <a:chExt cx="1009" cy="1041"/>
          </a:xfrm>
        </p:grpSpPr>
        <p:pic>
          <p:nvPicPr>
            <p:cNvPr id="63539" name="Picture 5" descr="BD06725_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777" y="825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3540" name="Rectangle 6"/>
            <p:cNvSpPr>
              <a:spLocks noChangeArrowheads="1"/>
            </p:cNvSpPr>
            <p:nvPr/>
          </p:nvSpPr>
          <p:spPr bwMode="auto">
            <a:xfrm>
              <a:off x="3781" y="1084"/>
              <a:ext cx="488" cy="522"/>
            </a:xfrm>
            <a:prstGeom prst="rect">
              <a:avLst/>
            </a:prstGeom>
            <a:solidFill>
              <a:srgbClr val="66FF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="ctr"/>
            <a:lstStyle/>
            <a:p>
              <a:r>
                <a:rPr lang="en-US">
                  <a:latin typeface="Bookman Old Style" charset="0"/>
                  <a:ea typeface="MS PGothic" charset="0"/>
                  <a:cs typeface="MS PGothic" charset="0"/>
                </a:rPr>
                <a:t>App</a:t>
              </a:r>
            </a:p>
          </p:txBody>
        </p:sp>
        <p:pic>
          <p:nvPicPr>
            <p:cNvPr id="63541" name="Picture 7" descr="BD06725_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033" y="825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42" name="Picture 8" descr="BD06725_"/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263" y="1085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43" name="Picture 9" descr="BD06725_"/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263" y="1345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44" name="Picture 10" descr="BD06725_"/>
            <p:cNvPicPr>
              <a:picLocks noChangeAspect="1" noChangeArrowheads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775" y="1604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45" name="Picture 11" descr="BD06725_"/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031" y="1604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46" name="Picture 12" descr="BD06725_"/>
            <p:cNvPicPr>
              <a:picLocks noChangeAspect="1" noChangeArrowheads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515" y="1083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47" name="Picture 13" descr="BD06725_"/>
            <p:cNvPicPr>
              <a:picLocks noChangeAspect="1" noChangeArrowheads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512" y="1343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48" name="Picture 14" descr="BD06725_"/>
            <p:cNvPicPr>
              <a:picLocks noChangeAspect="1" noChangeArrowheads="1"/>
            </p:cNvPicPr>
            <p:nvPr/>
          </p:nvPicPr>
          <p:blipFill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517" y="1603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49" name="Picture 15" descr="BD06725_"/>
            <p:cNvPicPr>
              <a:picLocks noChangeAspect="1" noChangeArrowheads="1"/>
            </p:cNvPicPr>
            <p:nvPr/>
          </p:nvPicPr>
          <p:blipFill>
            <a:blip r:embed="rId1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522" y="827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50" name="Picture 16" descr="BD06725_"/>
            <p:cNvPicPr>
              <a:picLocks noChangeAspect="1" noChangeArrowheads="1"/>
            </p:cNvPicPr>
            <p:nvPr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263" y="826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51" name="Picture 17" descr="BD06725_"/>
            <p:cNvPicPr>
              <a:picLocks noChangeAspect="1" noChangeArrowheads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263" y="1601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3492" name="Group 18"/>
          <p:cNvGrpSpPr>
            <a:grpSpLocks/>
          </p:cNvGrpSpPr>
          <p:nvPr/>
        </p:nvGrpSpPr>
        <p:grpSpPr bwMode="auto">
          <a:xfrm>
            <a:off x="8008938" y="1177925"/>
            <a:ext cx="774700" cy="1355725"/>
            <a:chOff x="4840" y="797"/>
            <a:chExt cx="488" cy="854"/>
          </a:xfrm>
        </p:grpSpPr>
        <p:sp>
          <p:nvSpPr>
            <p:cNvPr id="63528" name="Rectangle 19"/>
            <p:cNvSpPr>
              <a:spLocks noChangeArrowheads="1"/>
            </p:cNvSpPr>
            <p:nvPr/>
          </p:nvSpPr>
          <p:spPr bwMode="auto">
            <a:xfrm>
              <a:off x="4840" y="1101"/>
              <a:ext cx="488" cy="522"/>
            </a:xfrm>
            <a:prstGeom prst="rect">
              <a:avLst/>
            </a:prstGeom>
            <a:solidFill>
              <a:srgbClr val="66FF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="ctr"/>
            <a:lstStyle/>
            <a:p>
              <a:r>
                <a:rPr lang="en-US">
                  <a:latin typeface="Bookman Old Style" charset="0"/>
                  <a:ea typeface="MS PGothic" charset="0"/>
                  <a:cs typeface="MS PGothic" charset="0"/>
                </a:rPr>
                <a:t>App</a:t>
              </a:r>
            </a:p>
          </p:txBody>
        </p:sp>
        <p:grpSp>
          <p:nvGrpSpPr>
            <p:cNvPr id="63529" name="Group 20"/>
            <p:cNvGrpSpPr>
              <a:grpSpLocks/>
            </p:cNvGrpSpPr>
            <p:nvPr/>
          </p:nvGrpSpPr>
          <p:grpSpPr bwMode="auto">
            <a:xfrm>
              <a:off x="4958" y="797"/>
              <a:ext cx="262" cy="501"/>
              <a:chOff x="3805" y="2593"/>
              <a:chExt cx="570" cy="1092"/>
            </a:xfrm>
          </p:grpSpPr>
          <p:sp>
            <p:nvSpPr>
              <p:cNvPr id="63533" name="Oval 21"/>
              <p:cNvSpPr>
                <a:spLocks noChangeArrowheads="1"/>
              </p:cNvSpPr>
              <p:nvPr/>
            </p:nvSpPr>
            <p:spPr bwMode="auto">
              <a:xfrm>
                <a:off x="3880" y="3189"/>
                <a:ext cx="469" cy="469"/>
              </a:xfrm>
              <a:prstGeom prst="ellipse">
                <a:avLst/>
              </a:prstGeom>
              <a:solidFill>
                <a:schemeClr val="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pic>
            <p:nvPicPr>
              <p:cNvPr id="63534" name="Picture 22" descr="SY00547_"/>
              <p:cNvPicPr>
                <a:picLocks noChangeAspect="1" noChangeArrowheads="1"/>
              </p:cNvPicPr>
              <p:nvPr/>
            </p:nvPicPr>
            <p:blipFill>
              <a:blip r:embed="rId1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05" y="2593"/>
                <a:ext cx="570" cy="10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63535" name="Group 23"/>
              <p:cNvGrpSpPr>
                <a:grpSpLocks/>
              </p:cNvGrpSpPr>
              <p:nvPr/>
            </p:nvGrpSpPr>
            <p:grpSpPr bwMode="auto">
              <a:xfrm>
                <a:off x="3868" y="2669"/>
                <a:ext cx="347" cy="417"/>
                <a:chOff x="4886" y="2653"/>
                <a:chExt cx="347" cy="417"/>
              </a:xfrm>
            </p:grpSpPr>
            <p:sp>
              <p:nvSpPr>
                <p:cNvPr id="63536" name="AutoShape 24"/>
                <p:cNvSpPr>
                  <a:spLocks noChangeArrowheads="1"/>
                </p:cNvSpPr>
                <p:nvPr/>
              </p:nvSpPr>
              <p:spPr bwMode="auto">
                <a:xfrm>
                  <a:off x="4886" y="2653"/>
                  <a:ext cx="347" cy="417"/>
                </a:xfrm>
                <a:prstGeom prst="irregularSeal1">
                  <a:avLst/>
                </a:prstGeom>
                <a:solidFill>
                  <a:srgbClr val="FF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>
                    <a:solidFill>
                      <a:srgbClr val="FFFF99"/>
                    </a:solidFill>
                    <a:latin typeface="Bookman Old Style" charset="0"/>
                    <a:ea typeface="MS PGothic" charset="0"/>
                    <a:cs typeface="MS PGothic" charset="0"/>
                  </a:endParaRPr>
                </a:p>
              </p:txBody>
            </p:sp>
            <p:sp>
              <p:nvSpPr>
                <p:cNvPr id="63537" name="AutoShape 25"/>
                <p:cNvSpPr>
                  <a:spLocks noChangeArrowheads="1"/>
                </p:cNvSpPr>
                <p:nvPr/>
              </p:nvSpPr>
              <p:spPr bwMode="auto">
                <a:xfrm>
                  <a:off x="4942" y="2699"/>
                  <a:ext cx="254" cy="306"/>
                </a:xfrm>
                <a:prstGeom prst="irregularSeal1">
                  <a:avLst/>
                </a:prstGeom>
                <a:solidFill>
                  <a:srgbClr val="FFF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>
                    <a:solidFill>
                      <a:srgbClr val="FFFF99"/>
                    </a:solidFill>
                    <a:latin typeface="Bookman Old Style" charset="0"/>
                    <a:ea typeface="MS PGothic" charset="0"/>
                    <a:cs typeface="MS PGothic" charset="0"/>
                  </a:endParaRPr>
                </a:p>
              </p:txBody>
            </p:sp>
            <p:sp>
              <p:nvSpPr>
                <p:cNvPr id="63538" name="AutoShape 26"/>
                <p:cNvSpPr>
                  <a:spLocks noChangeArrowheads="1"/>
                </p:cNvSpPr>
                <p:nvPr/>
              </p:nvSpPr>
              <p:spPr bwMode="auto">
                <a:xfrm>
                  <a:off x="4992" y="2763"/>
                  <a:ext cx="150" cy="180"/>
                </a:xfrm>
                <a:prstGeom prst="irregularSeal1">
                  <a:avLst/>
                </a:prstGeom>
                <a:solidFill>
                  <a:srgbClr val="CC33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>
                    <a:solidFill>
                      <a:srgbClr val="FFFF99"/>
                    </a:solidFill>
                    <a:latin typeface="Bookman Old Style" charset="0"/>
                    <a:ea typeface="MS PGothic" charset="0"/>
                    <a:cs typeface="MS PGothic" charset="0"/>
                  </a:endParaRPr>
                </a:p>
              </p:txBody>
            </p:sp>
          </p:grpSp>
        </p:grpSp>
        <p:grpSp>
          <p:nvGrpSpPr>
            <p:cNvPr id="63530" name="Group 27"/>
            <p:cNvGrpSpPr>
              <a:grpSpLocks/>
            </p:cNvGrpSpPr>
            <p:nvPr/>
          </p:nvGrpSpPr>
          <p:grpSpPr bwMode="auto">
            <a:xfrm>
              <a:off x="4869" y="1233"/>
              <a:ext cx="452" cy="418"/>
              <a:chOff x="4940" y="1470"/>
              <a:chExt cx="452" cy="418"/>
            </a:xfrm>
          </p:grpSpPr>
          <p:sp>
            <p:nvSpPr>
              <p:cNvPr id="63531" name="Freeform 28"/>
              <p:cNvSpPr>
                <a:spLocks/>
              </p:cNvSpPr>
              <p:nvPr/>
            </p:nvSpPr>
            <p:spPr bwMode="auto">
              <a:xfrm>
                <a:off x="4940" y="1470"/>
                <a:ext cx="411" cy="386"/>
              </a:xfrm>
              <a:custGeom>
                <a:avLst/>
                <a:gdLst>
                  <a:gd name="T0" fmla="*/ 0 w 411"/>
                  <a:gd name="T1" fmla="*/ 0 h 386"/>
                  <a:gd name="T2" fmla="*/ 245 w 411"/>
                  <a:gd name="T3" fmla="*/ 149 h 386"/>
                  <a:gd name="T4" fmla="*/ 411 w 411"/>
                  <a:gd name="T5" fmla="*/ 386 h 386"/>
                  <a:gd name="T6" fmla="*/ 0 60000 65536"/>
                  <a:gd name="T7" fmla="*/ 0 60000 65536"/>
                  <a:gd name="T8" fmla="*/ 0 60000 65536"/>
                  <a:gd name="T9" fmla="*/ 0 w 411"/>
                  <a:gd name="T10" fmla="*/ 0 h 386"/>
                  <a:gd name="T11" fmla="*/ 411 w 411"/>
                  <a:gd name="T12" fmla="*/ 386 h 38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1" h="386">
                    <a:moveTo>
                      <a:pt x="0" y="0"/>
                    </a:moveTo>
                    <a:cubicBezTo>
                      <a:pt x="88" y="42"/>
                      <a:pt x="177" y="85"/>
                      <a:pt x="245" y="149"/>
                    </a:cubicBezTo>
                    <a:cubicBezTo>
                      <a:pt x="313" y="213"/>
                      <a:pt x="383" y="347"/>
                      <a:pt x="411" y="386"/>
                    </a:cubicBezTo>
                  </a:path>
                </a:pathLst>
              </a:custGeom>
              <a:noFill/>
              <a:ln w="28575">
                <a:solidFill>
                  <a:srgbClr val="CC33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3532" name="Freeform 29"/>
              <p:cNvSpPr>
                <a:spLocks/>
              </p:cNvSpPr>
              <p:nvPr/>
            </p:nvSpPr>
            <p:spPr bwMode="auto">
              <a:xfrm flipH="1">
                <a:off x="4981" y="1502"/>
                <a:ext cx="411" cy="386"/>
              </a:xfrm>
              <a:custGeom>
                <a:avLst/>
                <a:gdLst>
                  <a:gd name="T0" fmla="*/ 0 w 411"/>
                  <a:gd name="T1" fmla="*/ 0 h 386"/>
                  <a:gd name="T2" fmla="*/ 245 w 411"/>
                  <a:gd name="T3" fmla="*/ 149 h 386"/>
                  <a:gd name="T4" fmla="*/ 411 w 411"/>
                  <a:gd name="T5" fmla="*/ 386 h 386"/>
                  <a:gd name="T6" fmla="*/ 0 60000 65536"/>
                  <a:gd name="T7" fmla="*/ 0 60000 65536"/>
                  <a:gd name="T8" fmla="*/ 0 60000 65536"/>
                  <a:gd name="T9" fmla="*/ 0 w 411"/>
                  <a:gd name="T10" fmla="*/ 0 h 386"/>
                  <a:gd name="T11" fmla="*/ 411 w 411"/>
                  <a:gd name="T12" fmla="*/ 386 h 38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1" h="386">
                    <a:moveTo>
                      <a:pt x="0" y="0"/>
                    </a:moveTo>
                    <a:cubicBezTo>
                      <a:pt x="88" y="42"/>
                      <a:pt x="177" y="85"/>
                      <a:pt x="245" y="149"/>
                    </a:cubicBezTo>
                    <a:cubicBezTo>
                      <a:pt x="313" y="213"/>
                      <a:pt x="383" y="347"/>
                      <a:pt x="411" y="386"/>
                    </a:cubicBezTo>
                  </a:path>
                </a:pathLst>
              </a:custGeom>
              <a:noFill/>
              <a:ln w="28575">
                <a:solidFill>
                  <a:srgbClr val="CC33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3493" name="Group 30"/>
          <p:cNvGrpSpPr>
            <a:grpSpLocks/>
          </p:cNvGrpSpPr>
          <p:nvPr/>
        </p:nvGrpSpPr>
        <p:grpSpPr bwMode="auto">
          <a:xfrm>
            <a:off x="5254625" y="3573463"/>
            <a:ext cx="3592513" cy="2495550"/>
            <a:chOff x="3034" y="2464"/>
            <a:chExt cx="2263" cy="1572"/>
          </a:xfrm>
        </p:grpSpPr>
        <p:sp>
          <p:nvSpPr>
            <p:cNvPr id="63494" name="Rectangle 31"/>
            <p:cNvSpPr>
              <a:spLocks noChangeArrowheads="1"/>
            </p:cNvSpPr>
            <p:nvPr/>
          </p:nvSpPr>
          <p:spPr bwMode="auto">
            <a:xfrm>
              <a:off x="3290" y="2730"/>
              <a:ext cx="1752" cy="10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495" name="Rectangle 32"/>
            <p:cNvSpPr>
              <a:spLocks noChangeArrowheads="1"/>
            </p:cNvSpPr>
            <p:nvPr/>
          </p:nvSpPr>
          <p:spPr bwMode="auto">
            <a:xfrm>
              <a:off x="3331" y="3040"/>
              <a:ext cx="488" cy="522"/>
            </a:xfrm>
            <a:prstGeom prst="rect">
              <a:avLst/>
            </a:prstGeom>
            <a:solidFill>
              <a:srgbClr val="66FF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="ctr"/>
            <a:lstStyle/>
            <a:p>
              <a:r>
                <a:rPr lang="en-US">
                  <a:latin typeface="Bookman Old Style" charset="0"/>
                  <a:ea typeface="MS PGothic" charset="0"/>
                  <a:cs typeface="MS PGothic" charset="0"/>
                </a:rPr>
                <a:t>App</a:t>
              </a:r>
            </a:p>
          </p:txBody>
        </p:sp>
        <p:sp>
          <p:nvSpPr>
            <p:cNvPr id="63496" name="Rectangle 33"/>
            <p:cNvSpPr>
              <a:spLocks noChangeArrowheads="1"/>
            </p:cNvSpPr>
            <p:nvPr/>
          </p:nvSpPr>
          <p:spPr bwMode="auto">
            <a:xfrm>
              <a:off x="3885" y="2764"/>
              <a:ext cx="488" cy="522"/>
            </a:xfrm>
            <a:prstGeom prst="rect">
              <a:avLst/>
            </a:prstGeom>
            <a:solidFill>
              <a:srgbClr val="66FF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="ctr"/>
            <a:lstStyle/>
            <a:p>
              <a:r>
                <a:rPr lang="en-US">
                  <a:latin typeface="Bookman Old Style" charset="0"/>
                  <a:ea typeface="MS PGothic" charset="0"/>
                  <a:cs typeface="MS PGothic" charset="0"/>
                </a:rPr>
                <a:t>App</a:t>
              </a:r>
            </a:p>
          </p:txBody>
        </p:sp>
        <p:sp>
          <p:nvSpPr>
            <p:cNvPr id="63497" name="Rectangle 34"/>
            <p:cNvSpPr>
              <a:spLocks noChangeArrowheads="1"/>
            </p:cNvSpPr>
            <p:nvPr/>
          </p:nvSpPr>
          <p:spPr bwMode="auto">
            <a:xfrm>
              <a:off x="4428" y="3168"/>
              <a:ext cx="488" cy="522"/>
            </a:xfrm>
            <a:prstGeom prst="rect">
              <a:avLst/>
            </a:prstGeom>
            <a:solidFill>
              <a:srgbClr val="66FF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="ctr"/>
            <a:lstStyle/>
            <a:p>
              <a:r>
                <a:rPr lang="en-US">
                  <a:latin typeface="Bookman Old Style" charset="0"/>
                  <a:ea typeface="MS PGothic" charset="0"/>
                  <a:cs typeface="MS PGothic" charset="0"/>
                </a:rPr>
                <a:t>App</a:t>
              </a:r>
            </a:p>
          </p:txBody>
        </p:sp>
        <p:pic>
          <p:nvPicPr>
            <p:cNvPr id="63498" name="Picture 35" descr="BD06725_"/>
            <p:cNvPicPr>
              <a:picLocks noChangeAspect="1" noChangeArrowheads="1"/>
            </p:cNvPicPr>
            <p:nvPr/>
          </p:nvPicPr>
          <p:blipFill>
            <a:blip r:embed="rId1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034" y="2989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499" name="Picture 36" descr="BD06725_"/>
            <p:cNvPicPr>
              <a:picLocks noChangeAspect="1" noChangeArrowheads="1"/>
            </p:cNvPicPr>
            <p:nvPr/>
          </p:nvPicPr>
          <p:blipFill>
            <a:blip r:embed="rId1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034" y="3249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0" name="Picture 37" descr="BD06725_"/>
            <p:cNvPicPr>
              <a:picLocks noChangeAspect="1" noChangeArrowheads="1"/>
            </p:cNvPicPr>
            <p:nvPr/>
          </p:nvPicPr>
          <p:blipFill>
            <a:blip r:embed="rId1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034" y="3509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1" name="Picture 38" descr="BD06725_"/>
            <p:cNvPicPr>
              <a:picLocks noChangeAspect="1" noChangeArrowheads="1"/>
            </p:cNvPicPr>
            <p:nvPr/>
          </p:nvPicPr>
          <p:blipFill>
            <a:blip r:embed="rId1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034" y="2733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2" name="Picture 39" descr="BD06725_"/>
            <p:cNvPicPr>
              <a:picLocks noChangeAspect="1" noChangeArrowheads="1"/>
            </p:cNvPicPr>
            <p:nvPr/>
          </p:nvPicPr>
          <p:blipFill>
            <a:blip r:embed="rId2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5039" y="3250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3" name="Picture 40" descr="BD06725_"/>
            <p:cNvPicPr>
              <a:picLocks noChangeAspect="1" noChangeArrowheads="1"/>
            </p:cNvPicPr>
            <p:nvPr/>
          </p:nvPicPr>
          <p:blipFill>
            <a:blip r:embed="rId2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5039" y="3510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4" name="Picture 41" descr="BD06725_"/>
            <p:cNvPicPr>
              <a:picLocks noChangeAspect="1" noChangeArrowheads="1"/>
            </p:cNvPicPr>
            <p:nvPr/>
          </p:nvPicPr>
          <p:blipFill>
            <a:blip r:embed="rId2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5039" y="3770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5" name="Picture 42" descr="BD06725_"/>
            <p:cNvPicPr>
              <a:picLocks noChangeAspect="1" noChangeArrowheads="1"/>
            </p:cNvPicPr>
            <p:nvPr/>
          </p:nvPicPr>
          <p:blipFill>
            <a:blip r:embed="rId2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5039" y="2986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6" name="Picture 43" descr="BD06725_"/>
            <p:cNvPicPr>
              <a:picLocks noChangeAspect="1" noChangeArrowheads="1"/>
            </p:cNvPicPr>
            <p:nvPr/>
          </p:nvPicPr>
          <p:blipFill>
            <a:blip r:embed="rId2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295" y="3772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7" name="Picture 44" descr="BD06725_"/>
            <p:cNvPicPr>
              <a:picLocks noChangeAspect="1" noChangeArrowheads="1"/>
            </p:cNvPicPr>
            <p:nvPr/>
          </p:nvPicPr>
          <p:blipFill>
            <a:blip r:embed="rId2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551" y="3772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8" name="Picture 45" descr="BD06725_"/>
            <p:cNvPicPr>
              <a:picLocks noChangeAspect="1" noChangeArrowheads="1"/>
            </p:cNvPicPr>
            <p:nvPr/>
          </p:nvPicPr>
          <p:blipFill>
            <a:blip r:embed="rId2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037" y="3771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09" name="Picture 46" descr="BD06725_"/>
            <p:cNvPicPr>
              <a:picLocks noChangeAspect="1" noChangeArrowheads="1"/>
            </p:cNvPicPr>
            <p:nvPr/>
          </p:nvPicPr>
          <p:blipFill>
            <a:blip r:embed="rId2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783" y="3769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0" name="Picture 47" descr="BD06725_"/>
            <p:cNvPicPr>
              <a:picLocks noChangeAspect="1" noChangeArrowheads="1"/>
            </p:cNvPicPr>
            <p:nvPr/>
          </p:nvPicPr>
          <p:blipFill>
            <a:blip r:embed="rId2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296" y="3769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1" name="Picture 48" descr="BD06725_"/>
            <p:cNvPicPr>
              <a:picLocks noChangeAspect="1" noChangeArrowheads="1"/>
            </p:cNvPicPr>
            <p:nvPr/>
          </p:nvPicPr>
          <p:blipFill>
            <a:blip r:embed="rId2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552" y="3769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2" name="Picture 49" descr="BD06725_"/>
            <p:cNvPicPr>
              <a:picLocks noChangeAspect="1" noChangeArrowheads="1"/>
            </p:cNvPicPr>
            <p:nvPr/>
          </p:nvPicPr>
          <p:blipFill>
            <a:blip r:embed="rId3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038" y="3768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3" name="Picture 50" descr="BD06725_"/>
            <p:cNvPicPr>
              <a:picLocks noChangeAspect="1" noChangeArrowheads="1"/>
            </p:cNvPicPr>
            <p:nvPr/>
          </p:nvPicPr>
          <p:blipFill>
            <a:blip r:embed="rId3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784" y="3774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4" name="Picture 51" descr="BD06725_"/>
            <p:cNvPicPr>
              <a:picLocks noChangeAspect="1" noChangeArrowheads="1"/>
            </p:cNvPicPr>
            <p:nvPr/>
          </p:nvPicPr>
          <p:blipFill>
            <a:blip r:embed="rId3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5039" y="2722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5" name="Picture 52" descr="BD06725_"/>
            <p:cNvPicPr>
              <a:picLocks noChangeAspect="1" noChangeArrowheads="1"/>
            </p:cNvPicPr>
            <p:nvPr/>
          </p:nvPicPr>
          <p:blipFill>
            <a:blip r:embed="rId3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5037" y="2466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6" name="Picture 53" descr="BD06725_"/>
            <p:cNvPicPr>
              <a:picLocks noChangeAspect="1" noChangeArrowheads="1"/>
            </p:cNvPicPr>
            <p:nvPr/>
          </p:nvPicPr>
          <p:blipFill>
            <a:blip r:embed="rId3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293" y="2468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7" name="Picture 54" descr="BD06725_"/>
            <p:cNvPicPr>
              <a:picLocks noChangeAspect="1" noChangeArrowheads="1"/>
            </p:cNvPicPr>
            <p:nvPr/>
          </p:nvPicPr>
          <p:blipFill>
            <a:blip r:embed="rId3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549" y="2468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8" name="Picture 55" descr="BD06725_"/>
            <p:cNvPicPr>
              <a:picLocks noChangeAspect="1" noChangeArrowheads="1"/>
            </p:cNvPicPr>
            <p:nvPr/>
          </p:nvPicPr>
          <p:blipFill>
            <a:blip r:embed="rId3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035" y="2467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19" name="Picture 56" descr="BD06725_"/>
            <p:cNvPicPr>
              <a:picLocks noChangeAspect="1" noChangeArrowheads="1"/>
            </p:cNvPicPr>
            <p:nvPr/>
          </p:nvPicPr>
          <p:blipFill>
            <a:blip r:embed="rId3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3781" y="2465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20" name="Picture 57" descr="BD06725_"/>
            <p:cNvPicPr>
              <a:picLocks noChangeAspect="1" noChangeArrowheads="1"/>
            </p:cNvPicPr>
            <p:nvPr/>
          </p:nvPicPr>
          <p:blipFill>
            <a:blip r:embed="rId3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294" y="2465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21" name="Picture 58" descr="BD06725_"/>
            <p:cNvPicPr>
              <a:picLocks noChangeAspect="1" noChangeArrowheads="1"/>
            </p:cNvPicPr>
            <p:nvPr/>
          </p:nvPicPr>
          <p:blipFill>
            <a:blip r:embed="rId3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550" y="2465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22" name="Picture 59" descr="BD06725_"/>
            <p:cNvPicPr>
              <a:picLocks noChangeAspect="1" noChangeArrowheads="1"/>
            </p:cNvPicPr>
            <p:nvPr/>
          </p:nvPicPr>
          <p:blipFill>
            <a:blip r:embed="rId4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036" y="2464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23" name="Picture 60" descr="BD06725_"/>
            <p:cNvPicPr>
              <a:picLocks noChangeAspect="1" noChangeArrowheads="1"/>
            </p:cNvPicPr>
            <p:nvPr/>
          </p:nvPicPr>
          <p:blipFill>
            <a:blip r:embed="rId4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562" t="17703" r="71667" b="54689"/>
            <a:stretch>
              <a:fillRect/>
            </a:stretch>
          </p:blipFill>
          <p:spPr bwMode="auto">
            <a:xfrm>
              <a:off x="4782" y="2470"/>
              <a:ext cx="258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3524" name="Oval 61"/>
            <p:cNvSpPr>
              <a:spLocks noChangeArrowheads="1"/>
            </p:cNvSpPr>
            <p:nvPr/>
          </p:nvSpPr>
          <p:spPr bwMode="auto">
            <a:xfrm>
              <a:off x="3890" y="3298"/>
              <a:ext cx="441" cy="441"/>
            </a:xfrm>
            <a:prstGeom prst="ellipse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r>
                <a:rPr lang="en-US" sz="1400" b="1">
                  <a:latin typeface="Arial" charset="0"/>
                  <a:ea typeface="MS PGothic" charset="0"/>
                  <a:cs typeface="MS PGothic" charset="0"/>
                </a:rPr>
                <a:t>Shared</a:t>
              </a:r>
            </a:p>
            <a:p>
              <a:r>
                <a:rPr lang="en-US" sz="1400" b="1">
                  <a:latin typeface="Arial" charset="0"/>
                  <a:ea typeface="MS PGothic" charset="0"/>
                  <a:cs typeface="MS PGothic" charset="0"/>
                </a:rPr>
                <a:t>Rsrc</a:t>
              </a:r>
            </a:p>
          </p:txBody>
        </p:sp>
        <p:sp>
          <p:nvSpPr>
            <p:cNvPr id="63525" name="Line 62"/>
            <p:cNvSpPr>
              <a:spLocks noChangeShapeType="1"/>
            </p:cNvSpPr>
            <p:nvPr/>
          </p:nvSpPr>
          <p:spPr bwMode="auto">
            <a:xfrm>
              <a:off x="3811" y="3409"/>
              <a:ext cx="87" cy="23"/>
            </a:xfrm>
            <a:prstGeom prst="line">
              <a:avLst/>
            </a:prstGeom>
            <a:noFill/>
            <a:ln w="19050">
              <a:solidFill>
                <a:srgbClr val="FFFF99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26" name="Line 63"/>
            <p:cNvSpPr>
              <a:spLocks noChangeShapeType="1"/>
            </p:cNvSpPr>
            <p:nvPr/>
          </p:nvSpPr>
          <p:spPr bwMode="auto">
            <a:xfrm>
              <a:off x="4113" y="3229"/>
              <a:ext cx="0" cy="118"/>
            </a:xfrm>
            <a:prstGeom prst="line">
              <a:avLst/>
            </a:prstGeom>
            <a:noFill/>
            <a:ln w="19050">
              <a:solidFill>
                <a:srgbClr val="FFFF99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527" name="Line 64"/>
            <p:cNvSpPr>
              <a:spLocks noChangeShapeType="1"/>
            </p:cNvSpPr>
            <p:nvPr/>
          </p:nvSpPr>
          <p:spPr bwMode="auto">
            <a:xfrm flipH="1" flipV="1">
              <a:off x="4311" y="3529"/>
              <a:ext cx="159" cy="1"/>
            </a:xfrm>
            <a:prstGeom prst="line">
              <a:avLst/>
            </a:prstGeom>
            <a:noFill/>
            <a:ln w="19050">
              <a:solidFill>
                <a:srgbClr val="FFFF99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10676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2" name="Rectangle 2"/>
          <p:cNvSpPr>
            <a:spLocks noGrp="1" noChangeArrowheads="1"/>
          </p:cNvSpPr>
          <p:nvPr>
            <p:ph type="title"/>
          </p:nvPr>
        </p:nvSpPr>
        <p:spPr>
          <a:xfrm>
            <a:off x="482600" y="189563"/>
            <a:ext cx="8361363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Resource-Sharing Protocols in RK</a:t>
            </a:r>
          </a:p>
        </p:txBody>
      </p:sp>
      <p:sp>
        <p:nvSpPr>
          <p:cNvPr id="6553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30963"/>
            <a:ext cx="8229600" cy="5046663"/>
          </a:xfrm>
        </p:spPr>
        <p:txBody>
          <a:bodyPr/>
          <a:lstStyle/>
          <a:p>
            <a:pPr eaLnBrk="1" hangingPunct="1"/>
            <a:r>
              <a:rPr lang="en-US" altLang="ja-JP" sz="2400" b="1">
                <a:ea typeface="MS PGothic" charset="0"/>
                <a:cs typeface="Arial"/>
              </a:rPr>
              <a:t>Analogues to Priority Inheritance and Priority Ceiling Protocols</a:t>
            </a:r>
            <a:r>
              <a:rPr lang="en-US" altLang="ja-JP" sz="2400">
                <a:ea typeface="MS PGothic" charset="0"/>
                <a:cs typeface="Arial"/>
              </a:rPr>
              <a:t> in Resource kernels</a:t>
            </a:r>
          </a:p>
          <a:p>
            <a:pPr eaLnBrk="1" hangingPunct="1"/>
            <a:r>
              <a:rPr lang="en-US" altLang="ja-JP" sz="2400">
                <a:ea typeface="MS PGothic" charset="0"/>
                <a:cs typeface="Arial"/>
              </a:rPr>
              <a:t>Temporal isolation </a:t>
            </a:r>
            <a:r>
              <a:rPr lang="en-US" altLang="ja-JP" sz="2400" b="1" u="sng">
                <a:ea typeface="MS PGothic" charset="0"/>
                <a:cs typeface="Arial"/>
              </a:rPr>
              <a:t>can</a:t>
            </a:r>
            <a:r>
              <a:rPr lang="en-US" altLang="ja-JP" sz="2400" u="sng">
                <a:ea typeface="MS PGothic" charset="0"/>
                <a:cs typeface="Arial"/>
              </a:rPr>
              <a:t> </a:t>
            </a:r>
            <a:r>
              <a:rPr lang="en-US" altLang="ja-JP" sz="2400">
                <a:ea typeface="MS PGothic" charset="0"/>
                <a:cs typeface="Arial"/>
              </a:rPr>
              <a:t>only be weak</a:t>
            </a:r>
          </a:p>
          <a:p>
            <a:pPr lvl="1" eaLnBrk="1" hangingPunct="1"/>
            <a:r>
              <a:rPr lang="en-US" altLang="ja-JP" sz="2000">
                <a:ea typeface="MS PGothic" charset="0"/>
                <a:cs typeface="Arial"/>
              </a:rPr>
              <a:t>under logical resource-sharing using mutexes and client-server architectures</a:t>
            </a:r>
          </a:p>
          <a:p>
            <a:pPr lvl="1" eaLnBrk="1" hangingPunct="1"/>
            <a:r>
              <a:rPr lang="en-US" altLang="ja-JP" sz="2000">
                <a:ea typeface="MS PGothic" charset="0"/>
                <a:cs typeface="Arial"/>
              </a:rPr>
              <a:t>timeout and restart schemes may need to be applied.</a:t>
            </a:r>
          </a:p>
        </p:txBody>
      </p:sp>
    </p:spTree>
    <p:extLst>
      <p:ext uri="{BB962C8B-B14F-4D97-AF65-F5344CB8AC3E}">
        <p14:creationId xmlns:p14="http://schemas.microsoft.com/office/powerpoint/2010/main" val="18215972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650" name="Rectangle 2"/>
          <p:cNvSpPr>
            <a:spLocks noGrp="1" noChangeArrowheads="1"/>
          </p:cNvSpPr>
          <p:nvPr>
            <p:ph type="title"/>
          </p:nvPr>
        </p:nvSpPr>
        <p:spPr>
          <a:xfrm>
            <a:off x="267999" y="186414"/>
            <a:ext cx="91440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ja-JP" dirty="0"/>
              <a:t>Priority Ceiling Protocol Equivalents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ja-JP" b="1" dirty="0">
                <a:ea typeface="MS PGothic" charset="0"/>
                <a:cs typeface="Arial"/>
              </a:rPr>
              <a:t>Single-Reserve PCP</a:t>
            </a: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Assign one reservation to the logical resource execution</a:t>
            </a: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Very pessimistic allocation is required to maintain PCP </a:t>
            </a:r>
            <a:r>
              <a:rPr lang="en-US" altLang="ja-JP" dirty="0" smtClean="0">
                <a:ea typeface="MS PGothic" charset="0"/>
                <a:cs typeface="Arial"/>
              </a:rPr>
              <a:t>semantics’</a:t>
            </a:r>
          </a:p>
          <a:p>
            <a:pPr lvl="1" eaLnBrk="1" hangingPunct="1"/>
            <a:endParaRPr lang="en-US" altLang="ja-JP" dirty="0">
              <a:ea typeface="MS PGothic" charset="0"/>
              <a:cs typeface="Arial"/>
            </a:endParaRPr>
          </a:p>
          <a:p>
            <a:pPr eaLnBrk="1" hangingPunct="1"/>
            <a:r>
              <a:rPr lang="en-US" altLang="ja-JP" b="1" dirty="0">
                <a:solidFill>
                  <a:srgbClr val="000000"/>
                </a:solidFill>
                <a:ea typeface="MS PGothic" charset="0"/>
                <a:cs typeface="Arial"/>
              </a:rPr>
              <a:t>Multi-Reserve PCP</a:t>
            </a: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Has the same </a:t>
            </a:r>
            <a:r>
              <a:rPr lang="en-US" altLang="ja-JP" dirty="0" err="1">
                <a:ea typeface="MS PGothic" charset="0"/>
                <a:cs typeface="Arial"/>
              </a:rPr>
              <a:t>schedulability</a:t>
            </a:r>
            <a:r>
              <a:rPr lang="en-US" altLang="ja-JP" dirty="0">
                <a:ea typeface="MS PGothic" charset="0"/>
                <a:cs typeface="Arial"/>
              </a:rPr>
              <a:t> analysis as traditional PCP</a:t>
            </a: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Requires special support in RK</a:t>
            </a:r>
          </a:p>
          <a:p>
            <a:pPr lvl="1" eaLnBrk="1" hangingPunct="1"/>
            <a:r>
              <a:rPr lang="en-US" altLang="ja-JP" dirty="0">
                <a:ea typeface="MS PGothic" charset="0"/>
                <a:cs typeface="Arial"/>
              </a:rPr>
              <a:t>Can be applied to client-server models</a:t>
            </a:r>
          </a:p>
          <a:p>
            <a:pPr lvl="2" eaLnBrk="1" hangingPunct="1"/>
            <a:r>
              <a:rPr lang="en-US" altLang="ja-JP" dirty="0">
                <a:ea typeface="MS PGothic" charset="0"/>
                <a:cs typeface="Arial"/>
              </a:rPr>
              <a:t>Pass client’s reserve to server along with request - charges</a:t>
            </a:r>
          </a:p>
        </p:txBody>
      </p:sp>
    </p:spTree>
    <p:extLst>
      <p:ext uri="{BB962C8B-B14F-4D97-AF65-F5344CB8AC3E}">
        <p14:creationId xmlns:p14="http://schemas.microsoft.com/office/powerpoint/2010/main" val="20113669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AutoShape 2"/>
          <p:cNvSpPr>
            <a:spLocks noChangeArrowheads="1"/>
          </p:cNvSpPr>
          <p:nvPr/>
        </p:nvSpPr>
        <p:spPr bwMode="auto">
          <a:xfrm>
            <a:off x="2868613" y="4497388"/>
            <a:ext cx="4572000" cy="1503362"/>
          </a:xfrm>
          <a:prstGeom prst="roundRect">
            <a:avLst>
              <a:gd name="adj" fmla="val 16667"/>
            </a:avLst>
          </a:prstGeom>
          <a:solidFill>
            <a:srgbClr val="FFCC66"/>
          </a:solidFill>
          <a:ln w="9525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title"/>
          </p:nvPr>
        </p:nvSpPr>
        <p:spPr>
          <a:xfrm>
            <a:off x="291301" y="203794"/>
            <a:ext cx="91440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ja-JP" sz="3200" dirty="0"/>
              <a:t>Priority Inheritance Protocol Equivalents</a:t>
            </a:r>
          </a:p>
        </p:txBody>
      </p:sp>
      <p:sp>
        <p:nvSpPr>
          <p:cNvPr id="69635" name="Rectangle 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ja-JP" sz="2000" b="1" dirty="0">
                <a:solidFill>
                  <a:srgbClr val="990000"/>
                </a:solidFill>
                <a:ea typeface="MS PGothic" charset="0"/>
                <a:cs typeface="Arial"/>
              </a:rPr>
              <a:t>Priority Inheritance</a:t>
            </a:r>
            <a:r>
              <a:rPr lang="en-US" altLang="ja-JP" sz="2000" b="1" dirty="0">
                <a:ea typeface="MS PGothic" charset="0"/>
                <a:cs typeface="Arial"/>
              </a:rPr>
              <a:t> (</a:t>
            </a:r>
            <a:r>
              <a:rPr lang="en-US" altLang="ja-JP" sz="2000" b="1" dirty="0">
                <a:solidFill>
                  <a:srgbClr val="990000"/>
                </a:solidFill>
                <a:ea typeface="MS PGothic" charset="0"/>
                <a:cs typeface="Arial"/>
              </a:rPr>
              <a:t>PI</a:t>
            </a:r>
            <a:r>
              <a:rPr lang="en-US" altLang="ja-JP" sz="2000" b="1" dirty="0">
                <a:ea typeface="MS PGothic" charset="0"/>
                <a:cs typeface="Arial"/>
              </a:rPr>
              <a:t>)</a:t>
            </a:r>
          </a:p>
          <a:p>
            <a:pPr lvl="1" eaLnBrk="1" hangingPunct="1"/>
            <a:r>
              <a:rPr lang="en-US" altLang="ja-JP" sz="1800" dirty="0">
                <a:ea typeface="MS PGothic" charset="0"/>
                <a:cs typeface="Arial"/>
              </a:rPr>
              <a:t>Server runs at the priority of the highest priority client waiting for server.</a:t>
            </a:r>
          </a:p>
          <a:p>
            <a:pPr eaLnBrk="1" hangingPunct="1"/>
            <a:r>
              <a:rPr lang="en-US" altLang="ja-JP" sz="2000" b="1" dirty="0">
                <a:solidFill>
                  <a:srgbClr val="990000"/>
                </a:solidFill>
                <a:ea typeface="MS PGothic" charset="0"/>
                <a:cs typeface="Arial"/>
              </a:rPr>
              <a:t>Priority Inheritance with Priority Inversion Enforcement</a:t>
            </a:r>
            <a:r>
              <a:rPr lang="en-US" altLang="ja-JP" sz="2000" b="1" dirty="0">
                <a:ea typeface="MS PGothic" charset="0"/>
                <a:cs typeface="Arial"/>
              </a:rPr>
              <a:t> (</a:t>
            </a:r>
            <a:r>
              <a:rPr lang="en-US" altLang="ja-JP" sz="2000" b="1" dirty="0">
                <a:solidFill>
                  <a:srgbClr val="990000"/>
                </a:solidFill>
                <a:ea typeface="MS PGothic" charset="0"/>
                <a:cs typeface="Arial"/>
              </a:rPr>
              <a:t>PIPIE</a:t>
            </a:r>
            <a:r>
              <a:rPr lang="en-US" altLang="ja-JP" sz="2000" b="1" dirty="0">
                <a:ea typeface="MS PGothic" charset="0"/>
                <a:cs typeface="Arial"/>
              </a:rPr>
              <a:t>)</a:t>
            </a:r>
          </a:p>
          <a:p>
            <a:pPr lvl="1" eaLnBrk="1" hangingPunct="1"/>
            <a:r>
              <a:rPr lang="en-US" altLang="ja-JP" sz="1800" dirty="0">
                <a:ea typeface="MS PGothic" charset="0"/>
                <a:cs typeface="Arial"/>
              </a:rPr>
              <a:t>Enforce the duration of priority inversion encountered by any task</a:t>
            </a:r>
          </a:p>
          <a:p>
            <a:pPr lvl="2" eaLnBrk="1" hangingPunct="1"/>
            <a:r>
              <a:rPr lang="en-US" altLang="ja-JP" sz="1800" dirty="0">
                <a:ea typeface="MS PGothic" charset="0"/>
                <a:cs typeface="Arial"/>
              </a:rPr>
              <a:t>Can never exceed the amount specified at admission control</a:t>
            </a:r>
          </a:p>
          <a:p>
            <a:pPr lvl="2" eaLnBrk="1" hangingPunct="1"/>
            <a:r>
              <a:rPr lang="en-US" altLang="ja-JP" sz="1800" dirty="0">
                <a:ea typeface="MS PGothic" charset="0"/>
                <a:cs typeface="Arial"/>
              </a:rPr>
              <a:t>Need to track multiple tasks’ priority inversions simultaneously</a:t>
            </a:r>
          </a:p>
          <a:p>
            <a:pPr eaLnBrk="1" hangingPunct="1"/>
            <a:r>
              <a:rPr lang="en-US" altLang="ja-JP" sz="2000" b="1" dirty="0">
                <a:solidFill>
                  <a:srgbClr val="990000"/>
                </a:solidFill>
                <a:ea typeface="MS PGothic" charset="0"/>
                <a:cs typeface="Arial"/>
              </a:rPr>
              <a:t>Reserve Inheritance (RI)</a:t>
            </a:r>
            <a:endParaRPr lang="en-US" altLang="ja-JP" sz="2000" b="1" dirty="0">
              <a:ea typeface="MS PGothic" charset="0"/>
              <a:cs typeface="Arial"/>
            </a:endParaRPr>
          </a:p>
          <a:p>
            <a:pPr lvl="1" eaLnBrk="1" hangingPunct="1"/>
            <a:r>
              <a:rPr lang="en-US" altLang="ja-JP" sz="1800" dirty="0">
                <a:ea typeface="MS PGothic" charset="0"/>
                <a:cs typeface="Arial"/>
              </a:rPr>
              <a:t>Server usage is charged to client’s reservation + inherit the highest priority of any client waiting for server</a:t>
            </a:r>
          </a:p>
          <a:p>
            <a:pPr eaLnBrk="1" hangingPunct="1"/>
            <a:r>
              <a:rPr lang="en-US" altLang="ja-JP" sz="2000" b="1" dirty="0">
                <a:solidFill>
                  <a:srgbClr val="990000"/>
                </a:solidFill>
                <a:ea typeface="MS PGothic" charset="0"/>
                <a:cs typeface="Arial"/>
              </a:rPr>
              <a:t>PIPIE + RI</a:t>
            </a:r>
          </a:p>
        </p:txBody>
      </p:sp>
      <p:grpSp>
        <p:nvGrpSpPr>
          <p:cNvPr id="69636" name="Group 5"/>
          <p:cNvGrpSpPr>
            <a:grpSpLocks/>
          </p:cNvGrpSpPr>
          <p:nvPr/>
        </p:nvGrpSpPr>
        <p:grpSpPr bwMode="auto">
          <a:xfrm>
            <a:off x="2976563" y="4522788"/>
            <a:ext cx="4437062" cy="1373187"/>
            <a:chOff x="2317" y="1879"/>
            <a:chExt cx="2795" cy="865"/>
          </a:xfrm>
        </p:grpSpPr>
        <p:sp>
          <p:nvSpPr>
            <p:cNvPr id="69637" name="Text Box 6"/>
            <p:cNvSpPr txBox="1">
              <a:spLocks noChangeArrowheads="1"/>
            </p:cNvSpPr>
            <p:nvPr/>
          </p:nvSpPr>
          <p:spPr bwMode="auto">
            <a:xfrm>
              <a:off x="2317" y="2202"/>
              <a:ext cx="30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l"/>
              <a:r>
                <a:rPr lang="en-US">
                  <a:solidFill>
                    <a:srgbClr val="003300"/>
                  </a:solidFill>
                  <a:latin typeface="Bookman Old Style" charset="0"/>
                  <a:ea typeface="MS PGothic" charset="0"/>
                  <a:cs typeface="MS PGothic" charset="0"/>
                </a:rPr>
                <a:t>PI</a:t>
              </a:r>
            </a:p>
          </p:txBody>
        </p:sp>
        <p:sp>
          <p:nvSpPr>
            <p:cNvPr id="69638" name="Text Box 7"/>
            <p:cNvSpPr txBox="1">
              <a:spLocks noChangeArrowheads="1"/>
            </p:cNvSpPr>
            <p:nvPr/>
          </p:nvSpPr>
          <p:spPr bwMode="auto">
            <a:xfrm>
              <a:off x="2839" y="1879"/>
              <a:ext cx="7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l"/>
              <a:r>
                <a:rPr lang="en-US">
                  <a:solidFill>
                    <a:srgbClr val="003300"/>
                  </a:solidFill>
                  <a:latin typeface="Bookman Old Style" charset="0"/>
                  <a:ea typeface="MS PGothic" charset="0"/>
                  <a:cs typeface="MS PGothic" charset="0"/>
                </a:rPr>
                <a:t>PI+PIE</a:t>
              </a:r>
            </a:p>
          </p:txBody>
        </p:sp>
        <p:sp>
          <p:nvSpPr>
            <p:cNvPr id="69639" name="Text Box 8"/>
            <p:cNvSpPr txBox="1">
              <a:spLocks noChangeArrowheads="1"/>
            </p:cNvSpPr>
            <p:nvPr/>
          </p:nvSpPr>
          <p:spPr bwMode="auto">
            <a:xfrm>
              <a:off x="3005" y="2456"/>
              <a:ext cx="31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l"/>
              <a:r>
                <a:rPr lang="en-US">
                  <a:solidFill>
                    <a:srgbClr val="003300"/>
                  </a:solidFill>
                  <a:latin typeface="Bookman Old Style" charset="0"/>
                  <a:ea typeface="MS PGothic" charset="0"/>
                  <a:cs typeface="MS PGothic" charset="0"/>
                </a:rPr>
                <a:t>RI</a:t>
              </a:r>
            </a:p>
          </p:txBody>
        </p:sp>
        <p:sp>
          <p:nvSpPr>
            <p:cNvPr id="69640" name="Text Box 9"/>
            <p:cNvSpPr txBox="1">
              <a:spLocks noChangeArrowheads="1"/>
            </p:cNvSpPr>
            <p:nvPr/>
          </p:nvSpPr>
          <p:spPr bwMode="auto">
            <a:xfrm>
              <a:off x="4057" y="2221"/>
              <a:ext cx="10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l"/>
              <a:r>
                <a:rPr lang="en-US">
                  <a:solidFill>
                    <a:srgbClr val="003300"/>
                  </a:solidFill>
                  <a:latin typeface="Bookman Old Style" charset="0"/>
                  <a:ea typeface="MS PGothic" charset="0"/>
                  <a:cs typeface="MS PGothic" charset="0"/>
                </a:rPr>
                <a:t>PI+PIE+RI</a:t>
              </a:r>
            </a:p>
          </p:txBody>
        </p:sp>
        <p:sp>
          <p:nvSpPr>
            <p:cNvPr id="69641" name="Line 10"/>
            <p:cNvSpPr>
              <a:spLocks noChangeShapeType="1"/>
            </p:cNvSpPr>
            <p:nvPr/>
          </p:nvSpPr>
          <p:spPr bwMode="auto">
            <a:xfrm flipV="1">
              <a:off x="2588" y="2083"/>
              <a:ext cx="276" cy="174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42" name="Line 11"/>
            <p:cNvSpPr>
              <a:spLocks noChangeShapeType="1"/>
            </p:cNvSpPr>
            <p:nvPr/>
          </p:nvSpPr>
          <p:spPr bwMode="auto">
            <a:xfrm>
              <a:off x="2605" y="2440"/>
              <a:ext cx="371" cy="165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43" name="Line 12"/>
            <p:cNvSpPr>
              <a:spLocks noChangeShapeType="1"/>
            </p:cNvSpPr>
            <p:nvPr/>
          </p:nvSpPr>
          <p:spPr bwMode="auto">
            <a:xfrm flipV="1">
              <a:off x="3332" y="2408"/>
              <a:ext cx="711" cy="206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644" name="Line 13"/>
            <p:cNvSpPr>
              <a:spLocks noChangeShapeType="1"/>
            </p:cNvSpPr>
            <p:nvPr/>
          </p:nvSpPr>
          <p:spPr bwMode="auto">
            <a:xfrm>
              <a:off x="3531" y="2046"/>
              <a:ext cx="506" cy="269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60723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2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5260" y="163114"/>
            <a:ext cx="91440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Network and CPU Service Guarantees</a:t>
            </a:r>
          </a:p>
        </p:txBody>
      </p:sp>
      <p:sp>
        <p:nvSpPr>
          <p:cNvPr id="71682" name="Rectangle 3"/>
          <p:cNvSpPr>
            <a:spLocks noGrp="1" noChangeArrowheads="1"/>
          </p:cNvSpPr>
          <p:nvPr>
            <p:ph idx="1"/>
          </p:nvPr>
        </p:nvSpPr>
        <p:spPr>
          <a:xfrm>
            <a:off x="515460" y="1242614"/>
            <a:ext cx="8229600" cy="5046663"/>
          </a:xfrm>
        </p:spPr>
        <p:txBody>
          <a:bodyPr/>
          <a:lstStyle/>
          <a:p>
            <a:pPr eaLnBrk="1" hangingPunct="1"/>
            <a:r>
              <a:rPr lang="en-US">
                <a:cs typeface="Arial"/>
              </a:rPr>
              <a:t>Reduction in non-preemptibility</a:t>
            </a:r>
          </a:p>
          <a:p>
            <a:pPr eaLnBrk="1" hangingPunct="1"/>
            <a:r>
              <a:rPr lang="en-US">
                <a:cs typeface="Arial"/>
              </a:rPr>
              <a:t>Control of receiver overload (</a:t>
            </a:r>
            <a:r>
              <a:rPr lang="en-US" i="1">
                <a:solidFill>
                  <a:srgbClr val="0099FF"/>
                </a:solidFill>
                <a:cs typeface="Arial"/>
              </a:rPr>
              <a:t>receive -livelock</a:t>
            </a:r>
            <a:r>
              <a:rPr lang="en-US">
                <a:cs typeface="Arial"/>
              </a:rPr>
              <a:t>)</a:t>
            </a:r>
          </a:p>
          <a:p>
            <a:pPr eaLnBrk="1" hangingPunct="1"/>
            <a:r>
              <a:rPr lang="en-US">
                <a:cs typeface="Arial"/>
              </a:rPr>
              <a:t>Prevention of scheduling disruption</a:t>
            </a:r>
          </a:p>
          <a:p>
            <a:pPr eaLnBrk="1" hangingPunct="1"/>
            <a:r>
              <a:rPr lang="en-US">
                <a:cs typeface="Arial"/>
              </a:rPr>
              <a:t>Separation of individual flows and proper resource accounting</a:t>
            </a:r>
          </a:p>
          <a:p>
            <a:pPr eaLnBrk="1" hangingPunct="1"/>
            <a:r>
              <a:rPr lang="en-US">
                <a:cs typeface="Arial"/>
              </a:rPr>
              <a:t>Packet scheduling for QoS (Quality of Service) guarantees</a:t>
            </a:r>
          </a:p>
        </p:txBody>
      </p:sp>
    </p:spTree>
    <p:extLst>
      <p:ext uri="{BB962C8B-B14F-4D97-AF65-F5344CB8AC3E}">
        <p14:creationId xmlns:p14="http://schemas.microsoft.com/office/powerpoint/2010/main" val="27518558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" y="196965"/>
            <a:ext cx="8229600" cy="563562"/>
          </a:xfrm>
        </p:spPr>
        <p:txBody>
          <a:bodyPr/>
          <a:lstStyle/>
          <a:p>
            <a:r>
              <a:rPr lang="en-US" dirty="0" smtClean="0"/>
              <a:t>Example System: Small UAV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75866" y="807504"/>
            <a:ext cx="8914190" cy="5503778"/>
            <a:chOff x="77410" y="929899"/>
            <a:chExt cx="8914190" cy="550377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58649" y="2100559"/>
              <a:ext cx="5624285" cy="3906627"/>
            </a:xfrm>
            <a:prstGeom prst="rect">
              <a:avLst/>
            </a:prstGeom>
          </p:spPr>
        </p:pic>
        <p:cxnSp>
          <p:nvCxnSpPr>
            <p:cNvPr id="6" name="Straight Connector 5"/>
            <p:cNvCxnSpPr/>
            <p:nvPr/>
          </p:nvCxnSpPr>
          <p:spPr>
            <a:xfrm flipV="1">
              <a:off x="5060648" y="2100559"/>
              <a:ext cx="1693333" cy="137946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6850743" y="1738306"/>
              <a:ext cx="74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0" dirty="0" smtClean="0">
                  <a:latin typeface="Helvetica"/>
                  <a:cs typeface="Helvetica"/>
                </a:rPr>
                <a:t>GPS</a:t>
              </a:r>
              <a:endParaRPr lang="en-US" sz="1800" b="0" dirty="0">
                <a:latin typeface="Helvetica"/>
                <a:cs typeface="Helvetica"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 flipH="1" flipV="1">
              <a:off x="2569029" y="1738306"/>
              <a:ext cx="1149048" cy="68973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286934" y="1075041"/>
              <a:ext cx="287866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0" dirty="0" smtClean="0">
                  <a:latin typeface="Helvetica"/>
                  <a:cs typeface="Helvetica"/>
                </a:rPr>
                <a:t>1km Low-Speed Radio (802.15.4)</a:t>
              </a:r>
              <a:endParaRPr lang="en-US" sz="1800" b="0" dirty="0">
                <a:latin typeface="Helvetica"/>
                <a:cs typeface="Helvetica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3810" y="5787346"/>
              <a:ext cx="32342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0" dirty="0" smtClean="0">
                  <a:latin typeface="Helvetica"/>
                  <a:cs typeface="Helvetica"/>
                </a:rPr>
                <a:t>100m High-Speed Radio (802.11) (internal)</a:t>
              </a:r>
              <a:endParaRPr lang="en-US" sz="1800" b="0" dirty="0">
                <a:latin typeface="Helvetica"/>
                <a:cs typeface="Helvetica"/>
              </a:endParaRPr>
            </a:p>
          </p:txBody>
        </p:sp>
        <p:cxnSp>
          <p:nvCxnSpPr>
            <p:cNvPr id="11" name="Straight Connector 10"/>
            <p:cNvCxnSpPr/>
            <p:nvPr/>
          </p:nvCxnSpPr>
          <p:spPr>
            <a:xfrm flipH="1">
              <a:off x="3016553" y="4387164"/>
              <a:ext cx="1149048" cy="140018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77410" y="2428035"/>
              <a:ext cx="18021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0" dirty="0" smtClean="0">
                  <a:latin typeface="Helvetica"/>
                  <a:cs typeface="Helvetica"/>
                </a:rPr>
                <a:t>Front Facing Camera</a:t>
              </a:r>
              <a:endParaRPr lang="en-US" sz="1800" b="0" dirty="0">
                <a:latin typeface="Helvetica"/>
                <a:cs typeface="Helvetica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064381" y="2851067"/>
              <a:ext cx="1149048" cy="56816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4183743" y="4629067"/>
              <a:ext cx="235860" cy="148144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449839" y="1091975"/>
              <a:ext cx="14635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0" dirty="0" smtClean="0">
                  <a:latin typeface="Helvetica"/>
                  <a:cs typeface="Helvetica"/>
                </a:rPr>
                <a:t>Barometric Pressure</a:t>
              </a:r>
              <a:endParaRPr lang="en-US" sz="1800" b="0" dirty="0">
                <a:latin typeface="Helvetica"/>
                <a:cs typeface="Helvetica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flipV="1">
              <a:off x="4334934" y="1841337"/>
              <a:ext cx="749904" cy="157789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7087810" y="3480020"/>
              <a:ext cx="18021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0" dirty="0" smtClean="0">
                  <a:latin typeface="Helvetica"/>
                  <a:cs typeface="Helvetica"/>
                </a:rPr>
                <a:t>Rate Gyro (internal)</a:t>
              </a:r>
              <a:endParaRPr lang="en-US" sz="1800" b="0" dirty="0">
                <a:latin typeface="Helvetica"/>
                <a:cs typeface="Helvetica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101793" y="4114593"/>
              <a:ext cx="188980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b="0" dirty="0" smtClean="0">
                  <a:latin typeface="Helvetica"/>
                  <a:cs typeface="Helvetica"/>
                </a:rPr>
                <a:t>3-axis Accelerometer</a:t>
              </a:r>
            </a:p>
            <a:p>
              <a:r>
                <a:rPr lang="en-US" sz="1800" b="0" dirty="0" smtClean="0">
                  <a:latin typeface="Helvetica"/>
                  <a:cs typeface="Helvetica"/>
                </a:rPr>
                <a:t>(internal)</a:t>
              </a:r>
              <a:endParaRPr lang="en-US" sz="1800" b="0" dirty="0"/>
            </a:p>
          </p:txBody>
        </p:sp>
        <p:cxnSp>
          <p:nvCxnSpPr>
            <p:cNvPr id="19" name="Straight Connector 18"/>
            <p:cNvCxnSpPr>
              <a:endCxn id="17" idx="1"/>
            </p:cNvCxnSpPr>
            <p:nvPr/>
          </p:nvCxnSpPr>
          <p:spPr>
            <a:xfrm flipV="1">
              <a:off x="5991981" y="3803186"/>
              <a:ext cx="1095829" cy="4616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991981" y="4114594"/>
              <a:ext cx="1109812" cy="16371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6850743" y="5319280"/>
              <a:ext cx="172463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0" dirty="0" smtClean="0">
                  <a:latin typeface="Helvetica"/>
                  <a:cs typeface="Helvetica"/>
                </a:rPr>
                <a:t>Sonar Ranging </a:t>
              </a:r>
            </a:p>
            <a:p>
              <a:r>
                <a:rPr lang="en-US" sz="1800" b="0" dirty="0" smtClean="0">
                  <a:latin typeface="Helvetica"/>
                  <a:cs typeface="Helvetica"/>
                </a:rPr>
                <a:t>(under)</a:t>
              </a:r>
              <a:endParaRPr lang="en-US" sz="1800" b="0" dirty="0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5181600" y="4483926"/>
              <a:ext cx="1620762" cy="94342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6131077" y="929899"/>
              <a:ext cx="14635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0" dirty="0" smtClean="0">
                  <a:latin typeface="Helvetica"/>
                  <a:cs typeface="Helvetica"/>
                </a:rPr>
                <a:t>Digital Compass</a:t>
              </a:r>
              <a:endParaRPr lang="en-US" sz="1800" b="0" dirty="0">
                <a:latin typeface="Helvetica"/>
                <a:cs typeface="Helvetica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4830839" y="1612515"/>
              <a:ext cx="1584476" cy="180671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3285794" y="5924572"/>
            <a:ext cx="3227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 smtClean="0">
                <a:latin typeface="Helvetica"/>
                <a:cs typeface="Helvetica"/>
              </a:rPr>
              <a:t>Down Facing Camera (under)</a:t>
            </a:r>
            <a:endParaRPr lang="en-US" sz="1800" b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34712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UAV 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Surveillance / Video</a:t>
            </a:r>
          </a:p>
          <a:p>
            <a:r>
              <a:rPr lang="en-US" dirty="0" smtClean="0"/>
              <a:t>Infrastructure Inspection</a:t>
            </a:r>
          </a:p>
          <a:p>
            <a:r>
              <a:rPr lang="en-US" dirty="0" smtClean="0"/>
              <a:t>Search and Rescue</a:t>
            </a:r>
          </a:p>
          <a:p>
            <a:r>
              <a:rPr lang="en-US" dirty="0" smtClean="0"/>
              <a:t>Atmospheric Sensing</a:t>
            </a:r>
          </a:p>
          <a:p>
            <a:r>
              <a:rPr lang="en-US" dirty="0" smtClean="0"/>
              <a:t>Ad-hoc Communication Networks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519066"/>
            <a:ext cx="4114800" cy="2537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077" y="754344"/>
            <a:ext cx="3410028" cy="25392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718" y="3525230"/>
            <a:ext cx="4500082" cy="253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99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4900"/>
            <a:ext cx="9144000" cy="46366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3DR Construction Mapping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00100"/>
            <a:ext cx="91440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052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90" y="221820"/>
            <a:ext cx="6667500" cy="3251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210" y="3532754"/>
            <a:ext cx="67437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1073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System: </a:t>
            </a:r>
            <a:r>
              <a:rPr lang="en-US" dirty="0" smtClean="0"/>
              <a:t>Small </a:t>
            </a:r>
            <a:r>
              <a:rPr lang="en-US" dirty="0"/>
              <a:t>UAV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2362200" y="3962400"/>
            <a:ext cx="2057400" cy="510778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Sensors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29000" y="6120824"/>
            <a:ext cx="3352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i="1" dirty="0" smtClean="0">
                <a:latin typeface="Calibri" pitchFamily="34" charset="0"/>
              </a:rPr>
              <a:t>Physical World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5638800" y="3962400"/>
            <a:ext cx="2057400" cy="510778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Actuators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3886200" y="2209800"/>
            <a:ext cx="2057400" cy="510778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Compute</a:t>
            </a:r>
            <a:endParaRPr lang="en-US" dirty="0"/>
          </a:p>
        </p:txBody>
      </p:sp>
      <p:cxnSp>
        <p:nvCxnSpPr>
          <p:cNvPr id="10" name="Straight Arrow Connector 9"/>
          <p:cNvCxnSpPr>
            <a:stCxn id="5" idx="0"/>
          </p:cNvCxnSpPr>
          <p:nvPr/>
        </p:nvCxnSpPr>
        <p:spPr bwMode="auto">
          <a:xfrm flipV="1">
            <a:off x="3390900" y="2720578"/>
            <a:ext cx="1028700" cy="1241822"/>
          </a:xfrm>
          <a:prstGeom prst="straightConnector1">
            <a:avLst/>
          </a:prstGeom>
          <a:noFill/>
          <a:ln w="38100" cmpd="sng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>
            <a:endCxn id="7" idx="0"/>
          </p:cNvCxnSpPr>
          <p:nvPr/>
        </p:nvCxnSpPr>
        <p:spPr bwMode="auto">
          <a:xfrm>
            <a:off x="5334000" y="2720578"/>
            <a:ext cx="1333500" cy="1241822"/>
          </a:xfrm>
          <a:prstGeom prst="straightConnector1">
            <a:avLst/>
          </a:prstGeom>
          <a:noFill/>
          <a:ln w="38100" cmpd="sng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>
            <a:endCxn id="5" idx="2"/>
          </p:cNvCxnSpPr>
          <p:nvPr/>
        </p:nvCxnSpPr>
        <p:spPr bwMode="auto">
          <a:xfrm flipV="1">
            <a:off x="3390900" y="4473178"/>
            <a:ext cx="0" cy="632222"/>
          </a:xfrm>
          <a:prstGeom prst="straightConnector1">
            <a:avLst/>
          </a:prstGeom>
          <a:noFill/>
          <a:ln w="38100" cmpd="sng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>
            <a:stCxn id="7" idx="2"/>
          </p:cNvCxnSpPr>
          <p:nvPr/>
        </p:nvCxnSpPr>
        <p:spPr bwMode="auto">
          <a:xfrm>
            <a:off x="6667500" y="4473178"/>
            <a:ext cx="0" cy="632222"/>
          </a:xfrm>
          <a:prstGeom prst="straightConnector1">
            <a:avLst/>
          </a:prstGeom>
          <a:noFill/>
          <a:ln w="38100" cmpd="sng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2133600" y="5181600"/>
            <a:ext cx="259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 smtClean="0">
                <a:latin typeface="Calibri" pitchFamily="34" charset="0"/>
              </a:rPr>
              <a:t>GPS, Pressure, Propeller Speed, roll, pitch, yaw, bearing, camera data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10200" y="5181600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latin typeface="Calibri" pitchFamily="34" charset="0"/>
              </a:rPr>
              <a:t>Propeller Speed</a:t>
            </a:r>
          </a:p>
        </p:txBody>
      </p:sp>
      <p:pic>
        <p:nvPicPr>
          <p:cNvPr id="23" name="Picture 22" descr="us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828800"/>
            <a:ext cx="753042" cy="894238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31412" y="2800290"/>
            <a:ext cx="2306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Helvetica"/>
                <a:cs typeface="Helvetica"/>
              </a:rPr>
              <a:t>User</a:t>
            </a:r>
            <a:endParaRPr lang="en-US" sz="2000" b="1" dirty="0">
              <a:latin typeface="Helvetica"/>
              <a:cs typeface="Helvetica"/>
            </a:endParaRPr>
          </a:p>
        </p:txBody>
      </p:sp>
      <p:cxnSp>
        <p:nvCxnSpPr>
          <p:cNvPr id="25" name="Straight Arrow Connector 24"/>
          <p:cNvCxnSpPr>
            <a:endCxn id="8" idx="1"/>
          </p:cNvCxnSpPr>
          <p:nvPr/>
        </p:nvCxnSpPr>
        <p:spPr bwMode="auto">
          <a:xfrm>
            <a:off x="1905000" y="2465189"/>
            <a:ext cx="1981200" cy="0"/>
          </a:xfrm>
          <a:prstGeom prst="straightConnector1">
            <a:avLst/>
          </a:prstGeom>
          <a:noFill/>
          <a:ln w="38100" cmpd="sng">
            <a:solidFill>
              <a:srgbClr val="000000"/>
            </a:solidFill>
            <a:miter lim="800000"/>
            <a:headEnd type="triangle" w="med" len="med"/>
            <a:tailEnd type="triangle"/>
          </a:ln>
          <a:effectLst/>
        </p:spPr>
      </p:cxnSp>
      <p:sp>
        <p:nvSpPr>
          <p:cNvPr id="28" name="TextBox 27"/>
          <p:cNvSpPr txBox="1"/>
          <p:nvPr/>
        </p:nvSpPr>
        <p:spPr>
          <a:xfrm>
            <a:off x="6096000" y="1506227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 smtClean="0">
                <a:latin typeface="Calibri" pitchFamily="34" charset="0"/>
              </a:rPr>
              <a:t>Low-Level Control, Networking, Image Compression, Path Planning</a:t>
            </a:r>
          </a:p>
        </p:txBody>
      </p:sp>
    </p:spTree>
    <p:extLst>
      <p:ext uri="{BB962C8B-B14F-4D97-AF65-F5344CB8AC3E}">
        <p14:creationId xmlns:p14="http://schemas.microsoft.com/office/powerpoint/2010/main" val="162175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51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58763" y="907748"/>
            <a:ext cx="8736672" cy="4560821"/>
            <a:chOff x="738188" y="1855788"/>
            <a:chExt cx="8736672" cy="4560821"/>
          </a:xfrm>
        </p:grpSpPr>
        <p:sp>
          <p:nvSpPr>
            <p:cNvPr id="6" name="Rectangle 5"/>
            <p:cNvSpPr/>
            <p:nvPr/>
          </p:nvSpPr>
          <p:spPr>
            <a:xfrm>
              <a:off x="909638" y="1992313"/>
              <a:ext cx="2459037" cy="1657350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000" dirty="0" smtClean="0"/>
                <a:t>Linux</a:t>
              </a:r>
            </a:p>
            <a:p>
              <a:pPr algn="ctr">
                <a:defRPr/>
              </a:pPr>
              <a:r>
                <a:rPr lang="en-US" sz="1800" b="0" dirty="0" smtClean="0"/>
                <a:t>468MHz </a:t>
              </a:r>
              <a:r>
                <a:rPr lang="en-US" sz="1800" b="0" dirty="0"/>
                <a:t>ARM9</a:t>
              </a:r>
            </a:p>
            <a:p>
              <a:pPr algn="ctr">
                <a:defRPr/>
              </a:pPr>
              <a:r>
                <a:rPr lang="en-US" sz="1800" b="0" dirty="0"/>
                <a:t>128MB RAM</a:t>
              </a:r>
            </a:p>
            <a:p>
              <a:pPr algn="ctr">
                <a:defRPr/>
              </a:pPr>
              <a:endParaRPr lang="en-US" sz="1800" dirty="0"/>
            </a:p>
            <a:p>
              <a:pPr algn="ctr">
                <a:defRPr/>
              </a:pPr>
              <a:endParaRPr lang="en-US" sz="18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5213350" y="2473325"/>
              <a:ext cx="1511300" cy="1069975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800" dirty="0"/>
                <a:t>PIC24</a:t>
              </a:r>
            </a:p>
            <a:p>
              <a:pPr algn="ctr">
                <a:defRPr/>
              </a:pPr>
              <a:r>
                <a:rPr lang="en-US" sz="1800" b="0" dirty="0"/>
                <a:t>40MHz, </a:t>
              </a:r>
            </a:p>
            <a:p>
              <a:pPr algn="ctr">
                <a:defRPr/>
              </a:pPr>
              <a:r>
                <a:rPr lang="en-US" sz="1800" b="0" dirty="0"/>
                <a:t>4KB RAM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7299325" y="1858963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7718425" y="1863725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8151813" y="1855788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8580438" y="1855788"/>
              <a:ext cx="306387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TextBox 9"/>
            <p:cNvSpPr txBox="1">
              <a:spLocks noChangeArrowheads="1"/>
            </p:cNvSpPr>
            <p:nvPr/>
          </p:nvSpPr>
          <p:spPr bwMode="auto">
            <a:xfrm>
              <a:off x="7324725" y="2289175"/>
              <a:ext cx="215013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/>
                <a:t>Motors x 4</a:t>
              </a:r>
            </a:p>
            <a:p>
              <a:pPr eaLnBrk="1" hangingPunct="1"/>
              <a:r>
                <a:rPr lang="en-US" sz="1400" dirty="0"/>
                <a:t>(local speed controller)</a:t>
              </a:r>
            </a:p>
          </p:txBody>
        </p:sp>
        <p:cxnSp>
          <p:nvCxnSpPr>
            <p:cNvPr id="13" name="Elbow Connector 12"/>
            <p:cNvCxnSpPr>
              <a:stCxn id="8" idx="2"/>
              <a:endCxn id="7" idx="0"/>
            </p:cNvCxnSpPr>
            <p:nvPr/>
          </p:nvCxnSpPr>
          <p:spPr>
            <a:xfrm rot="10800000" flipV="1">
              <a:off x="5969000" y="2008188"/>
              <a:ext cx="1330325" cy="465137"/>
            </a:xfrm>
            <a:prstGeom prst="bentConnector2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7205663" y="3052763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7231063" y="3633788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7243763" y="4240213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TextBox 16"/>
            <p:cNvSpPr txBox="1">
              <a:spLocks noChangeArrowheads="1"/>
            </p:cNvSpPr>
            <p:nvPr/>
          </p:nvSpPr>
          <p:spPr bwMode="auto">
            <a:xfrm>
              <a:off x="7632700" y="2995613"/>
              <a:ext cx="165576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/>
                <a:t>Rate Gyro</a:t>
              </a:r>
            </a:p>
          </p:txBody>
        </p:sp>
        <p:sp>
          <p:nvSpPr>
            <p:cNvPr id="18" name="TextBox 17"/>
            <p:cNvSpPr txBox="1">
              <a:spLocks noChangeArrowheads="1"/>
            </p:cNvSpPr>
            <p:nvPr/>
          </p:nvSpPr>
          <p:spPr bwMode="auto">
            <a:xfrm>
              <a:off x="7678738" y="3573463"/>
              <a:ext cx="165576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 err="1"/>
                <a:t>Accel</a:t>
              </a:r>
              <a:r>
                <a:rPr lang="en-US" sz="1600" dirty="0"/>
                <a:t>.</a:t>
              </a:r>
            </a:p>
          </p:txBody>
        </p:sp>
        <p:sp>
          <p:nvSpPr>
            <p:cNvPr id="19" name="TextBox 18"/>
            <p:cNvSpPr txBox="1">
              <a:spLocks noChangeArrowheads="1"/>
            </p:cNvSpPr>
            <p:nvPr/>
          </p:nvSpPr>
          <p:spPr bwMode="auto">
            <a:xfrm>
              <a:off x="7710488" y="4179888"/>
              <a:ext cx="165576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/>
                <a:t>Ultra-Sound</a:t>
              </a:r>
            </a:p>
          </p:txBody>
        </p:sp>
        <p:cxnSp>
          <p:nvCxnSpPr>
            <p:cNvPr id="20" name="Elbow Connector 19"/>
            <p:cNvCxnSpPr>
              <a:stCxn id="15" idx="2"/>
              <a:endCxn id="7" idx="2"/>
            </p:cNvCxnSpPr>
            <p:nvPr/>
          </p:nvCxnSpPr>
          <p:spPr>
            <a:xfrm rot="10800000">
              <a:off x="5969000" y="3543300"/>
              <a:ext cx="1262063" cy="239713"/>
            </a:xfrm>
            <a:prstGeom prst="bentConnector2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/>
            <p:cNvCxnSpPr>
              <a:stCxn id="16" idx="2"/>
              <a:endCxn id="7" idx="2"/>
            </p:cNvCxnSpPr>
            <p:nvPr/>
          </p:nvCxnSpPr>
          <p:spPr>
            <a:xfrm rot="10800000">
              <a:off x="5969000" y="3543300"/>
              <a:ext cx="1274763" cy="846138"/>
            </a:xfrm>
            <a:prstGeom prst="bentConnector2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/>
            <p:cNvCxnSpPr>
              <a:stCxn id="14" idx="2"/>
              <a:endCxn id="7" idx="3"/>
            </p:cNvCxnSpPr>
            <p:nvPr/>
          </p:nvCxnSpPr>
          <p:spPr>
            <a:xfrm rot="10800000">
              <a:off x="6724650" y="3008313"/>
              <a:ext cx="481013" cy="193675"/>
            </a:xfrm>
            <a:prstGeom prst="bentConnector3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/>
            <p:cNvCxnSpPr>
              <a:stCxn id="7" idx="1"/>
            </p:cNvCxnSpPr>
            <p:nvPr/>
          </p:nvCxnSpPr>
          <p:spPr>
            <a:xfrm rot="10800000">
              <a:off x="3352800" y="2667001"/>
              <a:ext cx="1860550" cy="341313"/>
            </a:xfrm>
            <a:prstGeom prst="bentConnector3">
              <a:avLst>
                <a:gd name="adj1" fmla="val 50000"/>
              </a:avLst>
            </a:prstGeom>
            <a:ln>
              <a:headEnd type="arrow"/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TextBox 29"/>
            <p:cNvSpPr txBox="1">
              <a:spLocks noChangeArrowheads="1"/>
            </p:cNvSpPr>
            <p:nvPr/>
          </p:nvSpPr>
          <p:spPr bwMode="auto">
            <a:xfrm>
              <a:off x="4038600" y="2209800"/>
              <a:ext cx="77628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/>
                <a:t>Serial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1222375" y="4251325"/>
              <a:ext cx="306388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1989138" y="4254500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TextBox 32"/>
            <p:cNvSpPr txBox="1">
              <a:spLocks noChangeArrowheads="1"/>
            </p:cNvSpPr>
            <p:nvPr/>
          </p:nvSpPr>
          <p:spPr bwMode="auto">
            <a:xfrm>
              <a:off x="738188" y="4662488"/>
              <a:ext cx="2055812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800" dirty="0"/>
                <a:t>Camera PPI x 2</a:t>
              </a:r>
            </a:p>
            <a:p>
              <a:pPr algn="ctr" eaLnBrk="1" hangingPunct="1"/>
              <a:r>
                <a:rPr lang="en-US" sz="1400" b="0" dirty="0"/>
                <a:t>(DMA / Video4Linux)</a:t>
              </a:r>
            </a:p>
          </p:txBody>
        </p:sp>
        <p:cxnSp>
          <p:nvCxnSpPr>
            <p:cNvPr id="28" name="Elbow Connector 27"/>
            <p:cNvCxnSpPr>
              <a:stCxn id="6" idx="2"/>
              <a:endCxn id="26" idx="0"/>
            </p:cNvCxnSpPr>
            <p:nvPr/>
          </p:nvCxnSpPr>
          <p:spPr>
            <a:xfrm rot="16200000" flipH="1">
              <a:off x="1838325" y="3949701"/>
              <a:ext cx="604837" cy="4762"/>
            </a:xfrm>
            <a:prstGeom prst="bentConnector3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/>
            <p:cNvCxnSpPr>
              <a:stCxn id="25" idx="0"/>
              <a:endCxn id="6" idx="2"/>
            </p:cNvCxnSpPr>
            <p:nvPr/>
          </p:nvCxnSpPr>
          <p:spPr>
            <a:xfrm rot="5400000" flipH="1" flipV="1">
              <a:off x="1456532" y="3569494"/>
              <a:ext cx="601662" cy="762000"/>
            </a:xfrm>
            <a:prstGeom prst="bentConnector3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ounded Rectangle 29"/>
            <p:cNvSpPr/>
            <p:nvPr/>
          </p:nvSpPr>
          <p:spPr>
            <a:xfrm>
              <a:off x="1376363" y="5494338"/>
              <a:ext cx="2928937" cy="828675"/>
            </a:xfrm>
            <a:prstGeom prst="round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1800" dirty="0" err="1"/>
                <a:t>ROCm</a:t>
              </a:r>
              <a:r>
                <a:rPr lang="en-US" sz="1800" dirty="0"/>
                <a:t> Atheros </a:t>
              </a:r>
            </a:p>
            <a:p>
              <a:pPr>
                <a:defRPr/>
              </a:pPr>
              <a:r>
                <a:rPr lang="en-US" sz="1800" b="0" dirty="0"/>
                <a:t>AR6102G-BM2D b/g </a:t>
              </a:r>
              <a:r>
                <a:rPr lang="en-US" sz="1800" b="0" dirty="0" err="1"/>
                <a:t>Wifi</a:t>
              </a:r>
              <a:endParaRPr lang="en-US" sz="1800" b="0" dirty="0"/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>
              <a:off x="3154363" y="3649663"/>
              <a:ext cx="0" cy="184467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>
              <a:off x="5257800" y="4800600"/>
              <a:ext cx="2209800" cy="1069975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800" dirty="0" smtClean="0"/>
                <a:t>Expansion Board</a:t>
              </a:r>
            </a:p>
            <a:p>
              <a:pPr algn="ctr">
                <a:defRPr/>
              </a:pPr>
              <a:r>
                <a:rPr lang="en-US" dirty="0" smtClean="0"/>
                <a:t>ATmega128rfa1</a:t>
              </a:r>
            </a:p>
            <a:p>
              <a:pPr algn="ctr">
                <a:defRPr/>
              </a:pPr>
              <a:r>
                <a:rPr lang="en-US" sz="1800" b="0" dirty="0" smtClean="0"/>
                <a:t>16MHz, 16KB RAM</a:t>
              </a:r>
              <a:endParaRPr lang="en-US" sz="1800" b="0" dirty="0"/>
            </a:p>
          </p:txBody>
        </p:sp>
        <p:cxnSp>
          <p:nvCxnSpPr>
            <p:cNvPr id="33" name="Elbow Connector 32"/>
            <p:cNvCxnSpPr/>
            <p:nvPr/>
          </p:nvCxnSpPr>
          <p:spPr>
            <a:xfrm>
              <a:off x="3352800" y="3276600"/>
              <a:ext cx="1905000" cy="1828800"/>
            </a:xfrm>
            <a:prstGeom prst="bentConnector3">
              <a:avLst/>
            </a:prstGeom>
            <a:ln>
              <a:headEnd type="arrow"/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Box 34"/>
            <p:cNvSpPr txBox="1">
              <a:spLocks noChangeArrowheads="1"/>
            </p:cNvSpPr>
            <p:nvPr/>
          </p:nvSpPr>
          <p:spPr bwMode="auto">
            <a:xfrm>
              <a:off x="3467100" y="3914775"/>
              <a:ext cx="7747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/>
                <a:t>Serial</a:t>
              </a:r>
            </a:p>
          </p:txBody>
        </p:sp>
        <p:sp>
          <p:nvSpPr>
            <p:cNvPr id="35" name="Oval 34"/>
            <p:cNvSpPr/>
            <p:nvPr/>
          </p:nvSpPr>
          <p:spPr>
            <a:xfrm>
              <a:off x="6934200" y="6096000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" name="TextBox 37"/>
            <p:cNvSpPr txBox="1">
              <a:spLocks noChangeArrowheads="1"/>
            </p:cNvSpPr>
            <p:nvPr/>
          </p:nvSpPr>
          <p:spPr bwMode="auto">
            <a:xfrm>
              <a:off x="6324600" y="6078055"/>
              <a:ext cx="7620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/>
                <a:t>GPS</a:t>
              </a:r>
            </a:p>
          </p:txBody>
        </p:sp>
        <p:sp>
          <p:nvSpPr>
            <p:cNvPr id="37" name="Oval 36"/>
            <p:cNvSpPr/>
            <p:nvPr/>
          </p:nvSpPr>
          <p:spPr>
            <a:xfrm>
              <a:off x="7772400" y="5949950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8" name="TextBox 42"/>
            <p:cNvSpPr txBox="1">
              <a:spLocks noChangeArrowheads="1"/>
            </p:cNvSpPr>
            <p:nvPr/>
          </p:nvSpPr>
          <p:spPr bwMode="auto">
            <a:xfrm>
              <a:off x="8153400" y="5878513"/>
              <a:ext cx="11430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/>
                <a:t>Compass</a:t>
              </a:r>
            </a:p>
          </p:txBody>
        </p:sp>
        <p:sp>
          <p:nvSpPr>
            <p:cNvPr id="39" name="Oval 38"/>
            <p:cNvSpPr/>
            <p:nvPr/>
          </p:nvSpPr>
          <p:spPr>
            <a:xfrm>
              <a:off x="7772400" y="4876800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0" name="TextBox 44"/>
            <p:cNvSpPr txBox="1">
              <a:spLocks noChangeArrowheads="1"/>
            </p:cNvSpPr>
            <p:nvPr/>
          </p:nvSpPr>
          <p:spPr bwMode="auto">
            <a:xfrm>
              <a:off x="8229600" y="4811713"/>
              <a:ext cx="7620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/>
                <a:t>IR</a:t>
              </a:r>
            </a:p>
          </p:txBody>
        </p:sp>
        <p:sp>
          <p:nvSpPr>
            <p:cNvPr id="41" name="Oval 40"/>
            <p:cNvSpPr/>
            <p:nvPr/>
          </p:nvSpPr>
          <p:spPr>
            <a:xfrm>
              <a:off x="7772400" y="5410200"/>
              <a:ext cx="307975" cy="29845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2" name="TextBox 46"/>
            <p:cNvSpPr txBox="1">
              <a:spLocks noChangeArrowheads="1"/>
            </p:cNvSpPr>
            <p:nvPr/>
          </p:nvSpPr>
          <p:spPr bwMode="auto">
            <a:xfrm>
              <a:off x="8153400" y="5334000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/>
                <a:t>Pressure</a:t>
              </a:r>
            </a:p>
          </p:txBody>
        </p:sp>
        <p:cxnSp>
          <p:nvCxnSpPr>
            <p:cNvPr id="43" name="Straight Connector 42"/>
            <p:cNvCxnSpPr>
              <a:stCxn id="39" idx="2"/>
            </p:cNvCxnSpPr>
            <p:nvPr/>
          </p:nvCxnSpPr>
          <p:spPr>
            <a:xfrm flipH="1">
              <a:off x="7467600" y="5026025"/>
              <a:ext cx="304800" cy="3175"/>
            </a:xfrm>
            <a:prstGeom prst="line">
              <a:avLst/>
            </a:prstGeom>
            <a:ln w="28575">
              <a:solidFill>
                <a:srgbClr val="0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7467600" y="5562600"/>
              <a:ext cx="304800" cy="3175"/>
            </a:xfrm>
            <a:prstGeom prst="line">
              <a:avLst/>
            </a:prstGeom>
            <a:ln w="28575">
              <a:solidFill>
                <a:srgbClr val="0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7075488" y="5867400"/>
              <a:ext cx="0" cy="231775"/>
            </a:xfrm>
            <a:prstGeom prst="line">
              <a:avLst/>
            </a:prstGeom>
            <a:ln w="28575">
              <a:solidFill>
                <a:srgbClr val="0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7315200" y="6096000"/>
              <a:ext cx="457200" cy="0"/>
            </a:xfrm>
            <a:prstGeom prst="line">
              <a:avLst/>
            </a:prstGeom>
            <a:ln w="28575">
              <a:solidFill>
                <a:srgbClr val="0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7315200" y="5867400"/>
              <a:ext cx="0" cy="231775"/>
            </a:xfrm>
            <a:prstGeom prst="line">
              <a:avLst/>
            </a:prstGeom>
            <a:ln w="28575">
              <a:solidFill>
                <a:srgbClr val="0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Oval 47"/>
          <p:cNvSpPr/>
          <p:nvPr/>
        </p:nvSpPr>
        <p:spPr>
          <a:xfrm>
            <a:off x="278441" y="5855768"/>
            <a:ext cx="206723" cy="201367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1872196" y="5874861"/>
            <a:ext cx="306388" cy="17885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 sz="1800" dirty="0"/>
          </a:p>
        </p:txBody>
      </p:sp>
      <p:sp>
        <p:nvSpPr>
          <p:cNvPr id="50" name="Rounded Rectangle 49"/>
          <p:cNvSpPr/>
          <p:nvPr/>
        </p:nvSpPr>
        <p:spPr>
          <a:xfrm>
            <a:off x="3524469" y="5854646"/>
            <a:ext cx="342023" cy="199067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n-US" sz="1800" dirty="0"/>
          </a:p>
        </p:txBody>
      </p:sp>
      <p:sp>
        <p:nvSpPr>
          <p:cNvPr id="51" name="TextBox 17"/>
          <p:cNvSpPr txBox="1">
            <a:spLocks noChangeArrowheads="1"/>
          </p:cNvSpPr>
          <p:nvPr/>
        </p:nvSpPr>
        <p:spPr bwMode="auto">
          <a:xfrm>
            <a:off x="522716" y="5780449"/>
            <a:ext cx="121345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0" dirty="0" smtClean="0"/>
              <a:t>Transducer</a:t>
            </a:r>
            <a:endParaRPr lang="en-US" sz="1600" b="0" dirty="0"/>
          </a:p>
        </p:txBody>
      </p:sp>
      <p:sp>
        <p:nvSpPr>
          <p:cNvPr id="52" name="TextBox 17"/>
          <p:cNvSpPr txBox="1">
            <a:spLocks noChangeArrowheads="1"/>
          </p:cNvSpPr>
          <p:nvPr/>
        </p:nvSpPr>
        <p:spPr bwMode="auto">
          <a:xfrm>
            <a:off x="2276903" y="5784063"/>
            <a:ext cx="122426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0" dirty="0" smtClean="0"/>
              <a:t>Processor</a:t>
            </a:r>
            <a:endParaRPr lang="en-US" sz="1600" b="0" dirty="0"/>
          </a:p>
        </p:txBody>
      </p:sp>
      <p:sp>
        <p:nvSpPr>
          <p:cNvPr id="53" name="TextBox 17"/>
          <p:cNvSpPr txBox="1">
            <a:spLocks noChangeArrowheads="1"/>
          </p:cNvSpPr>
          <p:nvPr/>
        </p:nvSpPr>
        <p:spPr bwMode="auto">
          <a:xfrm>
            <a:off x="3878691" y="5784063"/>
            <a:ext cx="209884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0" dirty="0" smtClean="0"/>
              <a:t>Network Interface</a:t>
            </a:r>
            <a:endParaRPr lang="en-US" sz="1600" b="0" dirty="0"/>
          </a:p>
        </p:txBody>
      </p:sp>
    </p:spTree>
    <p:extLst>
      <p:ext uri="{BB962C8B-B14F-4D97-AF65-F5344CB8AC3E}">
        <p14:creationId xmlns:p14="http://schemas.microsoft.com/office/powerpoint/2010/main" val="3583016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786" r="8842" b="7022"/>
          <a:stretch/>
        </p:blipFill>
        <p:spPr>
          <a:xfrm>
            <a:off x="4200096" y="780139"/>
            <a:ext cx="4953259" cy="382203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702" r="5870"/>
          <a:stretch/>
        </p:blipFill>
        <p:spPr>
          <a:xfrm>
            <a:off x="0" y="1028792"/>
            <a:ext cx="4428955" cy="36733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9181" y="4613846"/>
            <a:ext cx="7772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 smtClean="0">
                <a:latin typeface="+mn-lt"/>
              </a:rPr>
              <a:t>Parrot 6 ARM9</a:t>
            </a:r>
          </a:p>
          <a:p>
            <a:r>
              <a:rPr lang="en-US" sz="1800" b="0" dirty="0">
                <a:latin typeface="+mn-lt"/>
              </a:rPr>
              <a:t>	</a:t>
            </a:r>
            <a:r>
              <a:rPr lang="en-US" sz="1800" b="0" dirty="0" smtClean="0">
                <a:latin typeface="+mn-lt"/>
              </a:rPr>
              <a:t>- 468 MHz</a:t>
            </a:r>
            <a:endParaRPr lang="en-US" sz="1800" b="0" dirty="0">
              <a:latin typeface="+mn-lt"/>
            </a:endParaRPr>
          </a:p>
          <a:p>
            <a:r>
              <a:rPr lang="en-US" sz="1800" b="0" dirty="0" err="1" smtClean="0">
                <a:latin typeface="+mn-lt"/>
              </a:rPr>
              <a:t>ROCm</a:t>
            </a:r>
            <a:r>
              <a:rPr lang="en-US" sz="1800" b="0" dirty="0" smtClean="0">
                <a:latin typeface="+mn-lt"/>
              </a:rPr>
              <a:t> Atheros AR6102G-BM2D b/g </a:t>
            </a:r>
            <a:r>
              <a:rPr lang="en-US" sz="1800" b="0" dirty="0" err="1" smtClean="0">
                <a:latin typeface="+mn-lt"/>
              </a:rPr>
              <a:t>Wifi</a:t>
            </a:r>
            <a:endParaRPr lang="en-US" sz="1800" b="0" dirty="0" smtClean="0">
              <a:latin typeface="+mn-lt"/>
            </a:endParaRPr>
          </a:p>
          <a:p>
            <a:r>
              <a:rPr lang="en-US" sz="1800" b="0" dirty="0" smtClean="0">
                <a:latin typeface="+mn-lt"/>
              </a:rPr>
              <a:t>Micron OGA17 D9HSJ Camera  (60FPS, </a:t>
            </a:r>
            <a:r>
              <a:rPr lang="en-US" sz="1800" b="0" dirty="0" err="1" smtClean="0">
                <a:latin typeface="+mn-lt"/>
              </a:rPr>
              <a:t>qcif</a:t>
            </a:r>
            <a:r>
              <a:rPr lang="en-US" sz="1800" b="0" dirty="0" smtClean="0">
                <a:latin typeface="+mn-lt"/>
              </a:rPr>
              <a:t>)</a:t>
            </a:r>
          </a:p>
          <a:p>
            <a:r>
              <a:rPr lang="en-US" sz="1800" b="0" dirty="0" smtClean="0">
                <a:latin typeface="+mn-lt"/>
              </a:rPr>
              <a:t>Micron 29F1G08AAC Camera</a:t>
            </a:r>
            <a:endParaRPr lang="en-US" sz="18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39255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Sensor Board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9953"/>
            <a:ext cx="4320674" cy="32405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0051" t="8028" r="10778" b="7586"/>
          <a:stretch/>
        </p:blipFill>
        <p:spPr>
          <a:xfrm>
            <a:off x="4518525" y="1291410"/>
            <a:ext cx="4465053" cy="35693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8486" y="4867602"/>
            <a:ext cx="8128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n-lt"/>
              </a:rPr>
              <a:t>PIC24HJ16GP304</a:t>
            </a:r>
          </a:p>
          <a:p>
            <a:r>
              <a:rPr lang="en-US" sz="2000" dirty="0">
                <a:latin typeface="+mn-lt"/>
              </a:rPr>
              <a:t>	</a:t>
            </a:r>
            <a:r>
              <a:rPr lang="en-US" sz="2000" dirty="0" smtClean="0">
                <a:latin typeface="+mn-lt"/>
              </a:rPr>
              <a:t>- 16 bit, 40 MIPS, 4K RAM, 32K FLASH</a:t>
            </a:r>
          </a:p>
          <a:p>
            <a:endParaRPr lang="en-US" sz="2000" dirty="0">
              <a:latin typeface="+mn-lt"/>
            </a:endParaRPr>
          </a:p>
          <a:p>
            <a:r>
              <a:rPr lang="en-US" sz="1800" b="0" dirty="0" smtClean="0">
                <a:latin typeface="+mn-lt"/>
              </a:rPr>
              <a:t>2 axis Accelerometer, 3 axis Rate Gyro (</a:t>
            </a:r>
            <a:r>
              <a:rPr lang="en-US" sz="1800" b="0" dirty="0" err="1" smtClean="0">
                <a:latin typeface="+mn-lt"/>
              </a:rPr>
              <a:t>Invensense</a:t>
            </a:r>
            <a:r>
              <a:rPr lang="en-US" sz="1800" b="0" dirty="0" smtClean="0">
                <a:latin typeface="+mn-lt"/>
              </a:rPr>
              <a:t> IDG 500), Ultrasound (6 meters)   </a:t>
            </a:r>
            <a:endParaRPr lang="en-US" sz="18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62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Expansion Board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1981200"/>
            <a:ext cx="304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2000" dirty="0" smtClean="0">
                <a:latin typeface="Calibri" pitchFamily="34" charset="0"/>
              </a:rPr>
              <a:t>Micro-controller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2000" dirty="0" smtClean="0">
                <a:latin typeface="Calibri" pitchFamily="34" charset="0"/>
              </a:rPr>
              <a:t>GPS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2000" dirty="0" smtClean="0">
                <a:latin typeface="Calibri" pitchFamily="34" charset="0"/>
              </a:rPr>
              <a:t>Long Range Radio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2000" dirty="0" smtClean="0">
                <a:latin typeface="Calibri" pitchFamily="34" charset="0"/>
              </a:rPr>
              <a:t>Sensor Interface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427" y="1752600"/>
            <a:ext cx="527221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316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138136" y="3426756"/>
            <a:ext cx="1988738" cy="1365907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Helvetica"/>
                <a:cs typeface="Helvetica"/>
              </a:rPr>
              <a:t>Navigation Task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435018" y="3411416"/>
            <a:ext cx="1988738" cy="1365907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Helvetica"/>
                <a:cs typeface="Helvetica"/>
              </a:rPr>
              <a:t>Object Detection Task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827742" y="3423395"/>
            <a:ext cx="1988738" cy="1365907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Helvetica"/>
                <a:cs typeface="Helvetica"/>
              </a:rPr>
              <a:t>Video Streaming Task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138136" y="1981288"/>
            <a:ext cx="1988738" cy="690626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Helvetica"/>
                <a:cs typeface="Helvetica"/>
              </a:rPr>
              <a:t>Actuation Task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435018" y="1981287"/>
            <a:ext cx="1988738" cy="690627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Helvetica"/>
                <a:cs typeface="Helvetica"/>
              </a:rPr>
              <a:t>Sensor Data Task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660022" y="1981287"/>
            <a:ext cx="1988738" cy="690627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Helvetica"/>
                <a:cs typeface="Helvetica"/>
              </a:rPr>
              <a:t>Aux Sensor Data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476594" y="481164"/>
            <a:ext cx="3896957" cy="991117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Helvetica"/>
                <a:cs typeface="Helvetica"/>
              </a:rPr>
              <a:t>Low-level Flight Control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646580" y="5469003"/>
            <a:ext cx="1048978" cy="744326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Helvetica"/>
                <a:cs typeface="Helvetica"/>
              </a:rPr>
              <a:t>ftpd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3092858" y="5450735"/>
            <a:ext cx="1048978" cy="744326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Helvetica"/>
                <a:cs typeface="Helvetica"/>
              </a:rPr>
              <a:t>crond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539833" y="5450735"/>
            <a:ext cx="1048978" cy="744326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Helvetica"/>
                <a:cs typeface="Helvetica"/>
              </a:rPr>
              <a:t>ntpd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867402" y="1975516"/>
            <a:ext cx="962114" cy="744326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Helvetica"/>
                <a:cs typeface="Helvetica"/>
              </a:rPr>
              <a:t>Video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6786150" y="5449145"/>
            <a:ext cx="1048978" cy="744326"/>
          </a:xfrm>
          <a:prstGeom prst="round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Helvetica"/>
                <a:cs typeface="Helvetica"/>
              </a:rPr>
              <a:t>network</a:t>
            </a:r>
            <a:endParaRPr lang="en-US" sz="16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887623" y="5422871"/>
            <a:ext cx="87985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. . .</a:t>
            </a:r>
            <a:endParaRPr lang="en-US" sz="3200" b="1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91686" y="5212023"/>
            <a:ext cx="8721692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91686" y="2908180"/>
            <a:ext cx="8721692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4" idx="0"/>
            <a:endCxn id="7" idx="2"/>
          </p:cNvCxnSpPr>
          <p:nvPr/>
        </p:nvCxnSpPr>
        <p:spPr>
          <a:xfrm flipV="1">
            <a:off x="2132505" y="2671914"/>
            <a:ext cx="0" cy="75484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4" idx="0"/>
            <a:endCxn id="8" idx="2"/>
          </p:cNvCxnSpPr>
          <p:nvPr/>
        </p:nvCxnSpPr>
        <p:spPr>
          <a:xfrm rot="5400000" flipH="1" flipV="1">
            <a:off x="2903525" y="1900894"/>
            <a:ext cx="754842" cy="2296882"/>
          </a:xfrm>
          <a:prstGeom prst="bentConnector3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9" idx="2"/>
            <a:endCxn id="4" idx="0"/>
          </p:cNvCxnSpPr>
          <p:nvPr/>
        </p:nvCxnSpPr>
        <p:spPr>
          <a:xfrm rot="5400000">
            <a:off x="4016027" y="788392"/>
            <a:ext cx="754842" cy="4521886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9" idx="2"/>
            <a:endCxn id="5" idx="0"/>
          </p:cNvCxnSpPr>
          <p:nvPr/>
        </p:nvCxnSpPr>
        <p:spPr>
          <a:xfrm rot="5400000">
            <a:off x="5172138" y="1929163"/>
            <a:ext cx="739502" cy="2225004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14" idx="2"/>
            <a:endCxn id="6" idx="3"/>
          </p:cNvCxnSpPr>
          <p:nvPr/>
        </p:nvCxnSpPr>
        <p:spPr>
          <a:xfrm rot="5400000">
            <a:off x="7389217" y="3147106"/>
            <a:ext cx="1386507" cy="531979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6" idx="2"/>
            <a:endCxn id="4" idx="2"/>
          </p:cNvCxnSpPr>
          <p:nvPr/>
        </p:nvCxnSpPr>
        <p:spPr>
          <a:xfrm rot="5400000">
            <a:off x="4475628" y="2446179"/>
            <a:ext cx="3361" cy="4689606"/>
          </a:xfrm>
          <a:prstGeom prst="bentConnector3">
            <a:avLst>
              <a:gd name="adj1" fmla="val 6901547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8" idx="0"/>
            <a:endCxn id="10" idx="2"/>
          </p:cNvCxnSpPr>
          <p:nvPr/>
        </p:nvCxnSpPr>
        <p:spPr>
          <a:xfrm flipH="1" flipV="1">
            <a:off x="4425073" y="1472281"/>
            <a:ext cx="4314" cy="50900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7" idx="0"/>
            <a:endCxn id="10" idx="2"/>
          </p:cNvCxnSpPr>
          <p:nvPr/>
        </p:nvCxnSpPr>
        <p:spPr>
          <a:xfrm rot="5400000" flipH="1" flipV="1">
            <a:off x="3024286" y="580501"/>
            <a:ext cx="509007" cy="2292568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91686" y="481164"/>
            <a:ext cx="2248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RT </a:t>
            </a:r>
            <a:r>
              <a:rPr lang="en-US" i="1" dirty="0" err="1" smtClean="0"/>
              <a:t>Prio</a:t>
            </a:r>
            <a:r>
              <a:rPr lang="en-US" i="1" dirty="0"/>
              <a:t> </a:t>
            </a:r>
            <a:r>
              <a:rPr lang="en-US" i="1" dirty="0" smtClean="0"/>
              <a:t>System</a:t>
            </a:r>
            <a:endParaRPr lang="en-US" i="1" dirty="0"/>
          </a:p>
        </p:txBody>
      </p:sp>
      <p:sp>
        <p:nvSpPr>
          <p:cNvPr id="50" name="TextBox 49"/>
          <p:cNvSpPr txBox="1"/>
          <p:nvPr/>
        </p:nvSpPr>
        <p:spPr>
          <a:xfrm>
            <a:off x="191686" y="3006138"/>
            <a:ext cx="2248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RT </a:t>
            </a:r>
            <a:r>
              <a:rPr lang="en-US" i="1" dirty="0" err="1" smtClean="0"/>
              <a:t>Prio</a:t>
            </a:r>
            <a:r>
              <a:rPr lang="en-US" i="1" dirty="0" smtClean="0"/>
              <a:t> User</a:t>
            </a:r>
            <a:endParaRPr lang="en-US" i="1" dirty="0"/>
          </a:p>
        </p:txBody>
      </p:sp>
      <p:sp>
        <p:nvSpPr>
          <p:cNvPr id="51" name="TextBox 50"/>
          <p:cNvSpPr txBox="1"/>
          <p:nvPr/>
        </p:nvSpPr>
        <p:spPr>
          <a:xfrm>
            <a:off x="227634" y="5296319"/>
            <a:ext cx="2248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Linux Non-RT</a:t>
            </a:r>
            <a:endParaRPr lang="en-US" i="1" dirty="0"/>
          </a:p>
        </p:txBody>
      </p:sp>
      <p:cxnSp>
        <p:nvCxnSpPr>
          <p:cNvPr id="57" name="Elbow Connector 56"/>
          <p:cNvCxnSpPr>
            <a:stCxn id="14" idx="0"/>
            <a:endCxn id="10" idx="2"/>
          </p:cNvCxnSpPr>
          <p:nvPr/>
        </p:nvCxnSpPr>
        <p:spPr>
          <a:xfrm rot="16200000" flipV="1">
            <a:off x="6135149" y="-237794"/>
            <a:ext cx="503235" cy="3923386"/>
          </a:xfrm>
          <a:prstGeom prst="bentConnector3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9816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Setup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143000"/>
            <a:ext cx="5486400" cy="455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551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9144000" cy="1143000"/>
          </a:xfrm>
        </p:spPr>
        <p:txBody>
          <a:bodyPr/>
          <a:lstStyle/>
          <a:p>
            <a:r>
              <a:rPr lang="en-US" sz="3600" dirty="0" smtClean="0"/>
              <a:t>Dynamic Workload (Image processing)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822" r="822"/>
          <a:stretch>
            <a:fillRect/>
          </a:stretch>
        </p:blipFill>
        <p:spPr>
          <a:xfrm>
            <a:off x="1219200" y="1944189"/>
            <a:ext cx="6629400" cy="4609011"/>
          </a:xfrm>
        </p:spPr>
      </p:pic>
    </p:spTree>
    <p:extLst>
      <p:ext uri="{BB962C8B-B14F-4D97-AF65-F5344CB8AC3E}">
        <p14:creationId xmlns:p14="http://schemas.microsoft.com/office/powerpoint/2010/main" val="2606887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</a:t>
            </a:r>
            <a:r>
              <a:rPr lang="en-US" dirty="0" err="1" smtClean="0"/>
              <a:t>vs</a:t>
            </a:r>
            <a:r>
              <a:rPr lang="en-US" dirty="0" smtClean="0"/>
              <a:t> RT-Linux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1200"/>
            <a:ext cx="4744778" cy="342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966431"/>
            <a:ext cx="4648200" cy="332946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78744" y="1013513"/>
            <a:ext cx="21127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>
                <a:solidFill>
                  <a:srgbClr val="FF0000"/>
                </a:solidFill>
              </a:rPr>
              <a:t>QoS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rgbClr val="FF0000"/>
                </a:solidFill>
              </a:rPr>
              <a:t>degraded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>
            <a:stCxn id="3" idx="2"/>
          </p:cNvCxnSpPr>
          <p:nvPr/>
        </p:nvCxnSpPr>
        <p:spPr>
          <a:xfrm>
            <a:off x="6735113" y="2213842"/>
            <a:ext cx="1068581" cy="1034283"/>
          </a:xfrm>
          <a:prstGeom prst="straightConnector1">
            <a:avLst/>
          </a:prstGeom>
          <a:ln>
            <a:solidFill>
              <a:schemeClr val="tx1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479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2"/>
          <p:cNvSpPr>
            <a:spLocks noChangeArrowheads="1"/>
          </p:cNvSpPr>
          <p:nvPr/>
        </p:nvSpPr>
        <p:spPr bwMode="auto">
          <a:xfrm>
            <a:off x="714375" y="6257925"/>
            <a:ext cx="1885950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0" name="Rectangle 3"/>
          <p:cNvSpPr>
            <a:spLocks noChangeArrowheads="1"/>
          </p:cNvSpPr>
          <p:nvPr/>
        </p:nvSpPr>
        <p:spPr bwMode="auto">
          <a:xfrm>
            <a:off x="3114675" y="6257925"/>
            <a:ext cx="2914650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581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Summary</a:t>
            </a:r>
          </a:p>
        </p:txBody>
      </p:sp>
      <p:sp>
        <p:nvSpPr>
          <p:cNvPr id="73732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dirty="0">
                <a:solidFill>
                  <a:srgbClr val="0066CC"/>
                </a:solidFill>
                <a:cs typeface="Arial"/>
              </a:rPr>
              <a:t>OS Approaches limiting Real-time and Non-Real-time Task Interactions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dirty="0">
                <a:cs typeface="Arial"/>
              </a:rPr>
              <a:t>Compliant Kernel Approach</a:t>
            </a:r>
          </a:p>
          <a:p>
            <a:pPr lvl="1" eaLnBrk="1" hangingPunct="1">
              <a:lnSpc>
                <a:spcPct val="120000"/>
              </a:lnSpc>
            </a:pPr>
            <a:r>
              <a:rPr lang="en-US" dirty="0">
                <a:cs typeface="Arial"/>
              </a:rPr>
              <a:t>Thin Kernel </a:t>
            </a:r>
            <a:r>
              <a:rPr lang="en-US" dirty="0" smtClean="0">
                <a:cs typeface="Arial"/>
              </a:rPr>
              <a:t>Approach</a:t>
            </a:r>
          </a:p>
          <a:p>
            <a:pPr lvl="1" eaLnBrk="1" hangingPunct="1">
              <a:lnSpc>
                <a:spcPct val="120000"/>
              </a:lnSpc>
            </a:pPr>
            <a:endParaRPr lang="en-US" dirty="0">
              <a:cs typeface="Arial"/>
            </a:endParaRPr>
          </a:p>
          <a:p>
            <a:pPr eaLnBrk="1" hangingPunct="1">
              <a:lnSpc>
                <a:spcPct val="120000"/>
              </a:lnSpc>
            </a:pPr>
            <a:r>
              <a:rPr lang="en-US" dirty="0">
                <a:solidFill>
                  <a:srgbClr val="0066CC"/>
                </a:solidFill>
                <a:cs typeface="Arial"/>
              </a:rPr>
              <a:t>OS Approaches that integrate Real-time and Non Real-time tasks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dirty="0">
                <a:cs typeface="Arial"/>
              </a:rPr>
              <a:t>Core Kernel Approach</a:t>
            </a:r>
          </a:p>
          <a:p>
            <a:pPr lvl="1" eaLnBrk="1" hangingPunct="1">
              <a:lnSpc>
                <a:spcPct val="120000"/>
              </a:lnSpc>
            </a:pPr>
            <a:r>
              <a:rPr lang="en-US" dirty="0">
                <a:cs typeface="Arial"/>
              </a:rPr>
              <a:t>Resource Kernel </a:t>
            </a:r>
            <a:r>
              <a:rPr lang="en-US" dirty="0" smtClean="0">
                <a:cs typeface="Arial"/>
              </a:rPr>
              <a:t>Approach</a:t>
            </a:r>
          </a:p>
          <a:p>
            <a:pPr lvl="1" eaLnBrk="1" hangingPunct="1">
              <a:lnSpc>
                <a:spcPct val="120000"/>
              </a:lnSpc>
            </a:pPr>
            <a:endParaRPr lang="en-US" dirty="0">
              <a:cs typeface="Arial"/>
            </a:endParaRPr>
          </a:p>
          <a:p>
            <a:pPr>
              <a:lnSpc>
                <a:spcPct val="120000"/>
              </a:lnSpc>
            </a:pPr>
            <a:r>
              <a:rPr lang="en-US" b="1" dirty="0" smtClean="0">
                <a:cs typeface="Arial"/>
              </a:rPr>
              <a:t>Next Lecture:  </a:t>
            </a:r>
            <a:r>
              <a:rPr lang="en-US" dirty="0" smtClean="0">
                <a:cs typeface="Arial"/>
              </a:rPr>
              <a:t>PID Control (guest lecture) + Lab Overview</a:t>
            </a:r>
            <a:endParaRPr lang="en-US" dirty="0">
              <a:cs typeface="Arial"/>
            </a:endParaRPr>
          </a:p>
          <a:p>
            <a:pPr eaLnBrk="1" hangingPunct="1"/>
            <a:endParaRPr lang="en-US" dirty="0">
              <a:cs typeface="Arial"/>
            </a:endParaRPr>
          </a:p>
          <a:p>
            <a:pPr eaLnBrk="1" hangingPunct="1"/>
            <a:endParaRPr lang="en-US" dirty="0">
              <a:cs typeface="Arial"/>
            </a:endParaRPr>
          </a:p>
          <a:p>
            <a:pPr eaLnBrk="1" hangingPunct="1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38764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Spend on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420022"/>
            <a:ext cx="5372100" cy="4521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17574" y="2180661"/>
            <a:ext cx="0" cy="317513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29553" y="2084808"/>
            <a:ext cx="224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14 average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020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to CONTINUE Doing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 x Learning about different systems + real world examples</a:t>
            </a:r>
          </a:p>
          <a:p>
            <a:r>
              <a:rPr lang="en-US" dirty="0"/>
              <a:t>4</a:t>
            </a:r>
            <a:r>
              <a:rPr lang="en-US" dirty="0" smtClean="0"/>
              <a:t> x Double office hours / Office hours every day</a:t>
            </a:r>
          </a:p>
          <a:p>
            <a:r>
              <a:rPr lang="en-US" dirty="0" smtClean="0"/>
              <a:t>2 x Hints for Labs during lecture</a:t>
            </a:r>
          </a:p>
          <a:p>
            <a:r>
              <a:rPr lang="en-US" dirty="0" smtClean="0"/>
              <a:t>2 x Interesting Lab Assignments</a:t>
            </a:r>
          </a:p>
          <a:p>
            <a:r>
              <a:rPr lang="en-US" dirty="0" smtClean="0"/>
              <a:t>1 x Open Note Tests</a:t>
            </a:r>
          </a:p>
          <a:p>
            <a:r>
              <a:rPr lang="en-US" dirty="0" smtClean="0"/>
              <a:t>1 x Break in middle of class</a:t>
            </a:r>
          </a:p>
          <a:p>
            <a:r>
              <a:rPr lang="en-US" dirty="0" smtClean="0"/>
              <a:t>1 x Midterm review</a:t>
            </a:r>
          </a:p>
          <a:p>
            <a:r>
              <a:rPr lang="en-US" dirty="0" smtClean="0"/>
              <a:t>1 x Posting slides before class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699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to STOP Doing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x Long Office Hour Wait times</a:t>
            </a:r>
          </a:p>
          <a:p>
            <a:r>
              <a:rPr lang="en-US" dirty="0"/>
              <a:t>2 x Monday Deadlines</a:t>
            </a:r>
          </a:p>
          <a:p>
            <a:r>
              <a:rPr lang="en-US" dirty="0"/>
              <a:t>1 x Assignments with lack of </a:t>
            </a:r>
            <a:r>
              <a:rPr lang="en-US" dirty="0" smtClean="0"/>
              <a:t>resources</a:t>
            </a:r>
          </a:p>
          <a:p>
            <a:r>
              <a:rPr lang="en-US" dirty="0" smtClean="0"/>
              <a:t>1 x No Lab feedback</a:t>
            </a:r>
          </a:p>
          <a:p>
            <a:r>
              <a:rPr lang="en-US" dirty="0" smtClean="0"/>
              <a:t>1 x Buggy Lab Handouts</a:t>
            </a:r>
          </a:p>
          <a:p>
            <a:r>
              <a:rPr lang="en-US" dirty="0"/>
              <a:t>1 x Vague </a:t>
            </a:r>
            <a:r>
              <a:rPr lang="en-US" dirty="0" smtClean="0"/>
              <a:t>labs</a:t>
            </a:r>
          </a:p>
          <a:p>
            <a:r>
              <a:rPr lang="en-US" dirty="0" smtClean="0"/>
              <a:t>1 x Lecture material doesn’t match labs</a:t>
            </a:r>
          </a:p>
          <a:p>
            <a:r>
              <a:rPr lang="en-US" dirty="0" smtClean="0"/>
              <a:t>1 x Ignoring Piazza and coming late to office hours</a:t>
            </a:r>
          </a:p>
          <a:p>
            <a:r>
              <a:rPr lang="en-US" dirty="0" smtClean="0"/>
              <a:t>1 x Reading off lectures slides during lecture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9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to START Doing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11 x  More Office hours</a:t>
            </a:r>
          </a:p>
          <a:p>
            <a:r>
              <a:rPr lang="en-US" dirty="0"/>
              <a:t>4 x Slides before lecture</a:t>
            </a:r>
          </a:p>
          <a:p>
            <a:r>
              <a:rPr lang="en-US" dirty="0"/>
              <a:t>2 x Improve connection between lectures and </a:t>
            </a:r>
            <a:r>
              <a:rPr lang="en-US" dirty="0" smtClean="0"/>
              <a:t>labs</a:t>
            </a:r>
          </a:p>
          <a:p>
            <a:r>
              <a:rPr lang="en-US" dirty="0" smtClean="0"/>
              <a:t>1 x Text book</a:t>
            </a:r>
          </a:p>
          <a:p>
            <a:r>
              <a:rPr lang="en-US" dirty="0" smtClean="0"/>
              <a:t>1 x Help with obscure parts of the lab</a:t>
            </a:r>
          </a:p>
          <a:p>
            <a:r>
              <a:rPr lang="en-US" dirty="0" smtClean="0"/>
              <a:t>1 x Respond faster on Piazza</a:t>
            </a:r>
          </a:p>
          <a:p>
            <a:r>
              <a:rPr lang="en-US" dirty="0" smtClean="0"/>
              <a:t>1 x </a:t>
            </a:r>
            <a:r>
              <a:rPr lang="en-US" dirty="0"/>
              <a:t>T</a:t>
            </a:r>
            <a:r>
              <a:rPr lang="en-US" dirty="0" smtClean="0"/>
              <a:t>alk about Virtual Memory</a:t>
            </a:r>
          </a:p>
          <a:p>
            <a:r>
              <a:rPr lang="en-US" dirty="0" smtClean="0"/>
              <a:t>1 x More Lab Feedback</a:t>
            </a:r>
          </a:p>
          <a:p>
            <a:r>
              <a:rPr lang="en-US" dirty="0" smtClean="0"/>
              <a:t>1 x Move deadlines to Wednesday / Friday</a:t>
            </a:r>
          </a:p>
          <a:p>
            <a:r>
              <a:rPr lang="en-US" dirty="0" smtClean="0"/>
              <a:t>1 x Starter code for labs</a:t>
            </a:r>
          </a:p>
          <a:p>
            <a:r>
              <a:rPr lang="en-US" dirty="0" smtClean="0"/>
              <a:t>1 x Late days for labs</a:t>
            </a:r>
          </a:p>
          <a:p>
            <a:r>
              <a:rPr lang="en-US" dirty="0" smtClean="0"/>
              <a:t>1 x Final Project</a:t>
            </a:r>
          </a:p>
          <a:p>
            <a:r>
              <a:rPr lang="en-US" dirty="0" smtClean="0"/>
              <a:t>1 x Lab Recitations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120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">
      <a:dk1>
        <a:srgbClr val="990000"/>
      </a:dk1>
      <a:lt1>
        <a:srgbClr val="FFFFFF"/>
      </a:lt1>
      <a:dk2>
        <a:srgbClr val="FFFFFF"/>
      </a:dk2>
      <a:lt2>
        <a:srgbClr val="FFFFFF"/>
      </a:lt2>
      <a:accent1>
        <a:srgbClr val="606060"/>
      </a:accent1>
      <a:accent2>
        <a:srgbClr val="A9A9A9"/>
      </a:accent2>
      <a:accent3>
        <a:srgbClr val="CCCCCC"/>
      </a:accent3>
      <a:accent4>
        <a:srgbClr val="990000"/>
      </a:accent4>
      <a:accent5>
        <a:srgbClr val="000000"/>
      </a:accent5>
      <a:accent6>
        <a:srgbClr val="969696"/>
      </a:accent6>
      <a:hlink>
        <a:srgbClr val="990000"/>
      </a:hlink>
      <a:folHlink>
        <a:srgbClr val="AEAE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Lecture-1">
  <a:themeElements>
    <a:clrScheme name="2_Lecture-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2_Lecture-1">
      <a:majorFont>
        <a:latin typeface="Times New Roman"/>
        <a:ea typeface="Arial"/>
        <a:cs typeface="Arial"/>
      </a:majorFont>
      <a:minorFont>
        <a:latin typeface="Times New Roman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1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11" charset="0"/>
          </a:defRPr>
        </a:defPPr>
      </a:lstStyle>
    </a:lnDef>
  </a:objectDefaults>
  <a:extraClrSchemeLst>
    <a:extraClrScheme>
      <a:clrScheme name="2_Lecture-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Lecture-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36910</TotalTime>
  <Words>2361</Words>
  <Application>Microsoft Macintosh PowerPoint</Application>
  <PresentationFormat>On-screen Show (4:3)</PresentationFormat>
  <Paragraphs>546</Paragraphs>
  <Slides>59</Slides>
  <Notes>28</Notes>
  <HiddenSlides>0</HiddenSlides>
  <MMClips>0</MMClips>
  <ScaleCrop>false</ScaleCrop>
  <HeadingPairs>
    <vt:vector size="6" baseType="variant">
      <vt:variant>
        <vt:lpstr>Theme</vt:lpstr>
      </vt:variant>
      <vt:variant>
        <vt:i4>3</vt:i4>
      </vt:variant>
      <vt:variant>
        <vt:lpstr>Links</vt:lpstr>
      </vt:variant>
      <vt:variant>
        <vt:i4>3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Office Theme</vt:lpstr>
      <vt:lpstr>2_Lecture-1</vt:lpstr>
      <vt:lpstr>1_Office Theme</vt:lpstr>
      <vt:lpstr>E:Documents%20and%20Settings:lonnie:My%20Documents:LinuxQualityOfServiceTalkSupportingGraphs.xls!Hard!%5BLinuxQualityOfServiceTalkSupportingGraphs.xls%5DHard%20Chart%201</vt:lpstr>
      <vt:lpstr>E:Documents%20and%20Settings:lonnie:My%20Documents:LinuxQualityOfServiceTalkSupportingGraphs.xls!Firm!%5BLinuxQualityOfServiceTalkSupportingGraphs.xls%5DFirm%20Chart%201</vt:lpstr>
      <vt:lpstr>E:Documents%20and%20Settings:lonnie:My%20Documents:LinuxQualityOfServiceTalkSupportingGraphs.xls!Soft!%5BLinuxQualityOfServiceTalkSupportingGraphs.xls%5DSoft%20Chart%201</vt:lpstr>
      <vt:lpstr>18-349: Introduction to Embedded  Real-Time Systems </vt:lpstr>
      <vt:lpstr>Administrivia</vt:lpstr>
      <vt:lpstr>Course Feedback</vt:lpstr>
      <vt:lpstr>PowerPoint Presentation</vt:lpstr>
      <vt:lpstr>PowerPoint Presentation</vt:lpstr>
      <vt:lpstr>Time Spend on Course</vt:lpstr>
      <vt:lpstr>Things to CONTINUE Doing</vt:lpstr>
      <vt:lpstr>Things to STOP Doing</vt:lpstr>
      <vt:lpstr>Things to START Doing</vt:lpstr>
      <vt:lpstr>Other Comments</vt:lpstr>
      <vt:lpstr>Things we can fix?</vt:lpstr>
      <vt:lpstr>Why run Linux on it?</vt:lpstr>
      <vt:lpstr>Outline of Lecture</vt:lpstr>
      <vt:lpstr>Approaches to Real-Time Linux</vt:lpstr>
      <vt:lpstr>Linux Internals: Scheduling (1-2)</vt:lpstr>
      <vt:lpstr>Linux Internals: Scheduling (2-2)</vt:lpstr>
      <vt:lpstr>Linux Device Driver</vt:lpstr>
      <vt:lpstr>Linux Networking</vt:lpstr>
      <vt:lpstr>Linux and Real-Time: Traditional Problems </vt:lpstr>
      <vt:lpstr>Approaches to Real-Time Linux</vt:lpstr>
      <vt:lpstr>Compliant Kernel Approach</vt:lpstr>
      <vt:lpstr>Compliant Kernel Approach</vt:lpstr>
      <vt:lpstr>Compliance</vt:lpstr>
      <vt:lpstr>Approaches to Real-Time Linux</vt:lpstr>
      <vt:lpstr>Dual Kernel Philosophy</vt:lpstr>
      <vt:lpstr>The Thin (Dual) Kernel Approach</vt:lpstr>
      <vt:lpstr>Dual Kernel Approach</vt:lpstr>
      <vt:lpstr>Approaches to Real-Time Linux</vt:lpstr>
      <vt:lpstr>Core Kernel Approach</vt:lpstr>
      <vt:lpstr>Core Kernel Approach</vt:lpstr>
      <vt:lpstr>Core Kernel Approach</vt:lpstr>
      <vt:lpstr>Approaches to Real-Time Linux</vt:lpstr>
      <vt:lpstr>Resource Kernel</vt:lpstr>
      <vt:lpstr>Protection in Resource Kernels</vt:lpstr>
      <vt:lpstr>Resource Kernel</vt:lpstr>
      <vt:lpstr>“Resource Kernel” Architecture</vt:lpstr>
      <vt:lpstr>Linux Resource Kernel Architecture</vt:lpstr>
      <vt:lpstr>Reserves and Resource Sets</vt:lpstr>
      <vt:lpstr>Linux/RK Abstractions</vt:lpstr>
      <vt:lpstr>Reservation Types</vt:lpstr>
      <vt:lpstr>Performance Overhead of Hierarchical Reservations</vt:lpstr>
      <vt:lpstr>Degrees of Temporal Isolation</vt:lpstr>
      <vt:lpstr>Resource-Sharing Protocols in RK</vt:lpstr>
      <vt:lpstr>Priority Ceiling Protocol Equivalents</vt:lpstr>
      <vt:lpstr>Priority Inheritance Protocol Equivalents</vt:lpstr>
      <vt:lpstr>Network and CPU Service Guarantees</vt:lpstr>
      <vt:lpstr>Example System: Small UAV</vt:lpstr>
      <vt:lpstr>UAV Motivation</vt:lpstr>
      <vt:lpstr>3DR Construction Mapping</vt:lpstr>
      <vt:lpstr>Example System: Small UAV</vt:lpstr>
      <vt:lpstr>PowerPoint Presentation</vt:lpstr>
      <vt:lpstr>Main Board</vt:lpstr>
      <vt:lpstr>Sensor Board</vt:lpstr>
      <vt:lpstr>Custom Expansion Board</vt:lpstr>
      <vt:lpstr>PowerPoint Presentation</vt:lpstr>
      <vt:lpstr>Experimental Setup</vt:lpstr>
      <vt:lpstr>Dynamic Workload (Image processing)</vt:lpstr>
      <vt:lpstr>Linux vs RT-Linux</vt:lpstr>
      <vt:lpstr>Summary</vt:lpstr>
    </vt:vector>
  </TitlesOfParts>
  <Company>Carnegie Mellon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 Gooch</dc:creator>
  <cp:lastModifiedBy>Anthony Rowe</cp:lastModifiedBy>
  <cp:revision>1133</cp:revision>
  <cp:lastPrinted>2016-11-09T19:34:26Z</cp:lastPrinted>
  <dcterms:created xsi:type="dcterms:W3CDTF">2010-12-17T20:07:52Z</dcterms:created>
  <dcterms:modified xsi:type="dcterms:W3CDTF">2016-11-09T23:57:24Z</dcterms:modified>
</cp:coreProperties>
</file>